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8" r:id="rId1"/>
    <p:sldMasterId id="2147483824" r:id="rId2"/>
    <p:sldMasterId id="2147483810" r:id="rId3"/>
  </p:sldMasterIdLst>
  <p:notesMasterIdLst>
    <p:notesMasterId r:id="rId22"/>
  </p:notesMasterIdLst>
  <p:handoutMasterIdLst>
    <p:handoutMasterId r:id="rId23"/>
  </p:handoutMasterIdLst>
  <p:sldIdLst>
    <p:sldId id="374" r:id="rId4"/>
    <p:sldId id="416" r:id="rId5"/>
    <p:sldId id="365" r:id="rId6"/>
    <p:sldId id="448" r:id="rId7"/>
    <p:sldId id="417" r:id="rId8"/>
    <p:sldId id="476" r:id="rId9"/>
    <p:sldId id="504" r:id="rId10"/>
    <p:sldId id="523" r:id="rId11"/>
    <p:sldId id="524" r:id="rId12"/>
    <p:sldId id="525" r:id="rId13"/>
    <p:sldId id="505" r:id="rId14"/>
    <p:sldId id="349" r:id="rId15"/>
    <p:sldId id="408" r:id="rId16"/>
    <p:sldId id="537" r:id="rId17"/>
    <p:sldId id="540" r:id="rId18"/>
    <p:sldId id="541" r:id="rId19"/>
    <p:sldId id="413" r:id="rId20"/>
    <p:sldId id="414" r:id="rId21"/>
  </p:sldIdLst>
  <p:sldSz cx="9144000" cy="5715000" type="screen16x10"/>
  <p:notesSz cx="7099300" cy="102346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182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36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54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727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5909" algn="l" defTabSz="91436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090" algn="l" defTabSz="91436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272" algn="l" defTabSz="91436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454" algn="l" defTabSz="91436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1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68012" autoAdjust="0"/>
  </p:normalViewPr>
  <p:slideViewPr>
    <p:cSldViewPr snapToGrid="0">
      <p:cViewPr varScale="1">
        <p:scale>
          <a:sx n="77" d="100"/>
          <a:sy n="77" d="100"/>
        </p:scale>
        <p:origin x="992" y="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5" d="100"/>
          <a:sy n="75" d="100"/>
        </p:scale>
        <p:origin x="340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6FC3F41-C962-464D-B4E4-1B28C5404581}" type="datetimeFigureOut">
              <a:rPr lang="de-DE"/>
              <a:pPr>
                <a:defRPr/>
              </a:pPr>
              <a:t>22.09.2025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cs typeface="Arial" panose="020B0604020202020204" pitchFamily="34" charset="0"/>
              </a:defRPr>
            </a:lvl1pPr>
          </a:lstStyle>
          <a:p>
            <a:fld id="{622AD4AA-55EF-411A-8E48-6527076BD31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32509224-81A3-4D9B-8752-8DAE44BCA710}" type="datetimeFigureOut">
              <a:rPr lang="de-DE"/>
              <a:pPr>
                <a:defRPr/>
              </a:pPr>
              <a:t>22.09.2025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87400" y="1279525"/>
            <a:ext cx="55245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cs typeface="Arial" panose="020B0604020202020204" pitchFamily="34" charset="0"/>
              </a:defRPr>
            </a:lvl1pPr>
          </a:lstStyle>
          <a:p>
            <a:fld id="{D1F2FD74-C6E6-4C73-ABC2-F4462191AAB6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182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36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54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727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5909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90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72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54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1/3 Far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92749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0000" tIns="0" rIns="24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bg1"/>
              </a:solidFill>
            </a:endParaRPr>
          </a:p>
        </p:txBody>
      </p:sp>
      <p:pic>
        <p:nvPicPr>
          <p:cNvPr id="7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97474" y="5036346"/>
            <a:ext cx="2414794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88000" y="2073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288000" y="2484000"/>
            <a:ext cx="8568000" cy="13798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4459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960437"/>
            <a:ext cx="8572500" cy="338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287341" y="4466168"/>
            <a:ext cx="8559667" cy="41627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75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092664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2" name="Textplatzhalter 24"/>
          <p:cNvSpPr>
            <a:spLocks noGrp="1"/>
          </p:cNvSpPr>
          <p:nvPr>
            <p:ph type="body" sz="quarter" idx="11"/>
          </p:nvPr>
        </p:nvSpPr>
        <p:spPr>
          <a:xfrm>
            <a:off x="288003" y="960000"/>
            <a:ext cx="8569325" cy="21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67" b="1"/>
            </a:lvl1pPr>
            <a:lvl2pPr marL="380985" indent="0">
              <a:buFontTx/>
              <a:buNone/>
              <a:defRPr sz="1500"/>
            </a:lvl2pPr>
            <a:lvl3pPr marL="761970" indent="0">
              <a:buFontTx/>
              <a:buNone/>
              <a:defRPr sz="1500"/>
            </a:lvl3pPr>
            <a:lvl4pPr marL="1142954" indent="0">
              <a:buFontTx/>
              <a:buNone/>
              <a:defRPr sz="1500"/>
            </a:lvl4pPr>
            <a:lvl5pPr marL="1523939" indent="0">
              <a:buFontTx/>
              <a:buNone/>
              <a:defRPr sz="1500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Diagrammplatzhalter 8"/>
          <p:cNvSpPr>
            <a:spLocks noGrp="1"/>
          </p:cNvSpPr>
          <p:nvPr>
            <p:ph type="chart" sz="quarter" idx="13"/>
          </p:nvPr>
        </p:nvSpPr>
        <p:spPr>
          <a:xfrm>
            <a:off x="287341" y="1404000"/>
            <a:ext cx="8569325" cy="3026833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noProof="0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470334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erader Verbinder 9"/>
          <p:cNvCxnSpPr/>
          <p:nvPr/>
        </p:nvCxnSpPr>
        <p:spPr>
          <a:xfrm>
            <a:off x="287341" y="5033698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 txBox="1">
            <a:spLocks/>
          </p:cNvSpPr>
          <p:nvPr/>
        </p:nvSpPr>
        <p:spPr>
          <a:xfrm>
            <a:off x="287341" y="2073012"/>
            <a:ext cx="8569325" cy="899583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baseline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de-DE" sz="2667" dirty="0"/>
              <a:t>Vielen Dank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de-DE" sz="2667" dirty="0"/>
              <a:t>für die</a:t>
            </a:r>
            <a:r>
              <a:rPr lang="de-DE" sz="2667" baseline="0" dirty="0"/>
              <a:t> </a:t>
            </a:r>
            <a:r>
              <a:rPr lang="de-DE" sz="2667" dirty="0"/>
              <a:t>Mitgestaltung!</a:t>
            </a:r>
            <a:endParaRPr lang="en-US" sz="2667" dirty="0"/>
          </a:p>
        </p:txBody>
      </p:sp>
      <p:sp>
        <p:nvSpPr>
          <p:cNvPr id="9" name="Textplatzhalt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288003" y="3324000"/>
            <a:ext cx="8569325" cy="138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33" b="0" baseline="0"/>
            </a:lvl1pPr>
            <a:lvl2pPr marL="380985" indent="0">
              <a:buFontTx/>
              <a:buNone/>
              <a:defRPr sz="1500"/>
            </a:lvl2pPr>
            <a:lvl3pPr marL="761970" indent="0">
              <a:buFontTx/>
              <a:buNone/>
              <a:defRPr sz="1500"/>
            </a:lvl3pPr>
            <a:lvl4pPr marL="1142954" indent="0">
              <a:buFontTx/>
              <a:buNone/>
              <a:defRPr sz="1500"/>
            </a:lvl4pPr>
            <a:lvl5pPr marL="1523939" indent="0">
              <a:buFontTx/>
              <a:buNone/>
              <a:defRPr sz="1500"/>
            </a:lvl5pPr>
          </a:lstStyle>
          <a:p>
            <a:pPr lvl="0"/>
            <a:r>
              <a:rPr lang="de-DE" dirty="0"/>
              <a:t>Kontakt: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Melanie Ansteeg</a:t>
            </a:r>
          </a:p>
          <a:p>
            <a:pPr lvl="0"/>
            <a:r>
              <a:rPr lang="de-DE" dirty="0"/>
              <a:t>Melanie.ansteeg@matha.rwth-aachen.de </a:t>
            </a:r>
          </a:p>
          <a:p>
            <a:pPr lvl="0"/>
            <a:r>
              <a:rPr lang="de-DE" dirty="0"/>
              <a:t>0241 80 97071</a:t>
            </a:r>
          </a:p>
          <a:p>
            <a:pPr lvl="0"/>
            <a:endParaRPr lang="de-DE" dirty="0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2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pic>
        <p:nvPicPr>
          <p:cNvPr id="2" name="Grafik 6">
            <a:extLst>
              <a:ext uri="{FF2B5EF4-FFF2-40B4-BE49-F238E27FC236}">
                <a16:creationId xmlns:a16="http://schemas.microsoft.com/office/drawing/2014/main" id="{B8A446D4-4317-CB4B-3885-E04D15CCFB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88518" y="5067300"/>
            <a:ext cx="2223306" cy="62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4227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2330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143000" y="935038"/>
            <a:ext cx="6858000" cy="199072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Deckblatt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001963"/>
            <a:ext cx="6858000" cy="13795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1411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1049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520825"/>
            <a:ext cx="7886700" cy="3627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21758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425575"/>
            <a:ext cx="7886700" cy="2376488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3824288"/>
            <a:ext cx="7886700" cy="1250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55974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1049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520825"/>
            <a:ext cx="3867150" cy="3627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520825"/>
            <a:ext cx="3867150" cy="3627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36870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04800"/>
            <a:ext cx="7886700" cy="11049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401763"/>
            <a:ext cx="3868737" cy="685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087563"/>
            <a:ext cx="3868737" cy="30702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401763"/>
            <a:ext cx="3887788" cy="685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788" cy="30702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5706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1049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249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258303" y="449793"/>
            <a:ext cx="1641475" cy="8613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>
                <a:latin typeface="+mn-lt"/>
              </a:rPr>
              <a:t>Bild zuschneiden unter: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Format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Zuschneiden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 err="1">
                <a:latin typeface="+mn-lt"/>
              </a:rPr>
              <a:t>Zuschneidewerkzeug</a:t>
            </a:r>
            <a:r>
              <a:rPr lang="de-DE" sz="833" dirty="0">
                <a:latin typeface="+mn-lt"/>
              </a:rPr>
              <a:t> horizontal bis zur ersten oder zweiten Linie ziehen</a:t>
            </a:r>
          </a:p>
        </p:txBody>
      </p:sp>
      <p:pic>
        <p:nvPicPr>
          <p:cNvPr id="7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97474" y="5036346"/>
            <a:ext cx="2414794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pic>
        <p:nvPicPr>
          <p:cNvPr id="9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5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88000" y="2073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288000" y="2484000"/>
            <a:ext cx="8568000" cy="13798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10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02456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51130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81000"/>
            <a:ext cx="2949575" cy="13335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822325"/>
            <a:ext cx="4629150" cy="40624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1714500"/>
            <a:ext cx="2949575" cy="3176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9930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81000"/>
            <a:ext cx="2949575" cy="13335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822325"/>
            <a:ext cx="4629150" cy="4062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1714500"/>
            <a:ext cx="2949575" cy="3176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77243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1049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1520825"/>
            <a:ext cx="7886700" cy="36274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59570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04800"/>
            <a:ext cx="1971675" cy="4843463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04800"/>
            <a:ext cx="5762625" cy="48434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11802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1/3 Far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92749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0000" tIns="0" rIns="24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bg1"/>
              </a:solidFill>
            </a:endParaRPr>
          </a:p>
        </p:txBody>
      </p:sp>
      <p:pic>
        <p:nvPicPr>
          <p:cNvPr id="7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97474" y="5036346"/>
            <a:ext cx="2414794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88000" y="2073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288000" y="2484000"/>
            <a:ext cx="8568000" cy="13798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3616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258303" y="449793"/>
            <a:ext cx="1641475" cy="8613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>
                <a:latin typeface="+mn-lt"/>
              </a:rPr>
              <a:t>Bild zuschneiden unter: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Format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Zuschneiden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 err="1">
                <a:latin typeface="+mn-lt"/>
              </a:rPr>
              <a:t>Zuschneidewerkzeug</a:t>
            </a:r>
            <a:r>
              <a:rPr lang="de-DE" sz="833" dirty="0">
                <a:latin typeface="+mn-lt"/>
              </a:rPr>
              <a:t> horizontal bis zur ersten oder zweiten Linie ziehen</a:t>
            </a:r>
          </a:p>
        </p:txBody>
      </p:sp>
      <p:pic>
        <p:nvPicPr>
          <p:cNvPr id="7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97474" y="5036346"/>
            <a:ext cx="2414794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pic>
        <p:nvPicPr>
          <p:cNvPr id="9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5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88000" y="2073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288000" y="2484000"/>
            <a:ext cx="8568000" cy="13798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10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967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2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97474" y="5036346"/>
            <a:ext cx="2414794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9258303" y="449793"/>
            <a:ext cx="1641475" cy="8613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>
                <a:latin typeface="+mn-lt"/>
              </a:rPr>
              <a:t>Bild zuschneiden unter: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Format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Zuschneiden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 err="1">
                <a:latin typeface="+mn-lt"/>
              </a:rPr>
              <a:t>Zuschneidewerkzeug</a:t>
            </a:r>
            <a:r>
              <a:rPr lang="de-DE" sz="833" dirty="0">
                <a:latin typeface="+mn-lt"/>
              </a:rPr>
              <a:t> horizontal bis zur ersten oder zweiten Linie ziehen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pic>
        <p:nvPicPr>
          <p:cNvPr id="7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77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288000" y="3948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288000" y="4359002"/>
            <a:ext cx="8568000" cy="67734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2082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r Verbinder 9"/>
          <p:cNvCxnSpPr/>
          <p:nvPr/>
        </p:nvCxnSpPr>
        <p:spPr>
          <a:xfrm>
            <a:off x="287341" y="5033698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47445" y="5120640"/>
            <a:ext cx="2114852" cy="5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88000" y="2073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288000" y="2484000"/>
            <a:ext cx="8568000" cy="13798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5213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mittig, horizontale Li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r Verbinder 9"/>
          <p:cNvCxnSpPr/>
          <p:nvPr/>
        </p:nvCxnSpPr>
        <p:spPr>
          <a:xfrm>
            <a:off x="287341" y="2530740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97474" y="5036346"/>
            <a:ext cx="2414794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88000" y="2073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88000" y="2664000"/>
            <a:ext cx="8568000" cy="13798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5725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2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9258303" y="449793"/>
            <a:ext cx="1641475" cy="8613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>
                <a:latin typeface="+mn-lt"/>
              </a:rPr>
              <a:t>Bild zuschneiden unter: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Format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Zuschneiden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 err="1">
                <a:latin typeface="+mn-lt"/>
              </a:rPr>
              <a:t>Zuschneidewerkzeug</a:t>
            </a:r>
            <a:r>
              <a:rPr lang="de-DE" sz="833" dirty="0">
                <a:latin typeface="+mn-lt"/>
              </a:rPr>
              <a:t> horizontal bis zur ersten oder zweiten Linie ziehen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288000" y="3948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288000" y="4359002"/>
            <a:ext cx="8568000" cy="67734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3389984"/>
            <a:ext cx="9144000" cy="6104717"/>
          </a:xfrm>
          <a:prstGeom prst="rect">
            <a:avLst/>
          </a:prstGeom>
        </p:spPr>
      </p:pic>
      <p:pic>
        <p:nvPicPr>
          <p:cNvPr id="3" name="Grafik 6">
            <a:extLst>
              <a:ext uri="{FF2B5EF4-FFF2-40B4-BE49-F238E27FC236}">
                <a16:creationId xmlns:a16="http://schemas.microsoft.com/office/drawing/2014/main" id="{65A2C440-6352-4ECF-16A1-9600718D496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88518" y="5067300"/>
            <a:ext cx="2223306" cy="62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66997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11"/>
          </p:nvPr>
        </p:nvSpPr>
        <p:spPr>
          <a:xfrm>
            <a:off x="288003" y="960000"/>
            <a:ext cx="8569325" cy="21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67" b="1"/>
            </a:lvl1pPr>
            <a:lvl2pPr marL="380985" indent="0">
              <a:buFontTx/>
              <a:buNone/>
              <a:defRPr sz="1500"/>
            </a:lvl2pPr>
            <a:lvl3pPr marL="761970" indent="0">
              <a:buFontTx/>
              <a:buNone/>
              <a:defRPr sz="1500"/>
            </a:lvl3pPr>
            <a:lvl4pPr marL="1142954" indent="0">
              <a:buFontTx/>
              <a:buNone/>
              <a:defRPr sz="1500"/>
            </a:lvl4pPr>
            <a:lvl5pPr marL="1523939" indent="0">
              <a:buFontTx/>
              <a:buNone/>
              <a:defRPr sz="1500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87341" y="1404000"/>
            <a:ext cx="8569325" cy="2661708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6278367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00" y="960000"/>
            <a:ext cx="8568000" cy="210000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67" b="1" i="0"/>
            </a:lvl1pPr>
            <a:lvl2pPr marL="179993" indent="149994">
              <a:buClr>
                <a:schemeClr val="tx2"/>
              </a:buClr>
              <a:defRPr sz="1500"/>
            </a:lvl2pPr>
            <a:lvl3pPr marL="359986" indent="149994">
              <a:buClr>
                <a:schemeClr val="tx2"/>
              </a:buClr>
              <a:buFont typeface="Symbol" panose="05050102010706020507" pitchFamily="18" charset="2"/>
              <a:buChar char="-"/>
              <a:defRPr sz="1333"/>
            </a:lvl3pPr>
            <a:lvl4pPr marL="539978" indent="149994">
              <a:buClr>
                <a:schemeClr val="tx2"/>
              </a:buClr>
              <a:buFont typeface="Wingdings" panose="05000000000000000000" pitchFamily="2" charset="2"/>
              <a:buChar char="§"/>
              <a:defRPr sz="1333"/>
            </a:lvl4pPr>
            <a:lvl5pPr marL="719971" indent="149994">
              <a:buClr>
                <a:schemeClr val="tx2"/>
              </a:buClr>
              <a:buFont typeface="Arial" panose="020B0604020202020204" pitchFamily="34" charset="0"/>
              <a:buChar char="-"/>
              <a:defRPr sz="1333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287341" y="1404002"/>
            <a:ext cx="8569325" cy="312605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7856521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03" y="960001"/>
            <a:ext cx="4115325" cy="194098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67" b="1" i="0"/>
            </a:lvl1pPr>
            <a:lvl2pPr marL="179993" indent="149994">
              <a:buClr>
                <a:schemeClr val="tx2"/>
              </a:buClr>
              <a:defRPr sz="1500"/>
            </a:lvl2pPr>
            <a:lvl3pPr marL="359986" indent="149994">
              <a:buClr>
                <a:schemeClr val="tx2"/>
              </a:buClr>
              <a:buFont typeface="Symbol" panose="05050102010706020507" pitchFamily="18" charset="2"/>
              <a:buChar char="-"/>
              <a:defRPr sz="1333"/>
            </a:lvl3pPr>
            <a:lvl4pPr marL="539978" indent="149994">
              <a:buClr>
                <a:schemeClr val="tx2"/>
              </a:buClr>
              <a:buFont typeface="Wingdings" panose="05000000000000000000" pitchFamily="2" charset="2"/>
              <a:buChar char="§"/>
              <a:defRPr sz="1333"/>
            </a:lvl4pPr>
            <a:lvl5pPr marL="719971" indent="149994">
              <a:buClr>
                <a:schemeClr val="tx2"/>
              </a:buClr>
              <a:buFont typeface="Arial" panose="020B0604020202020204" pitchFamily="34" charset="0"/>
              <a:buChar char="-"/>
              <a:defRPr sz="1333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287340" y="1404002"/>
            <a:ext cx="4115986" cy="312605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740677" y="960001"/>
            <a:ext cx="4115325" cy="194098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67" b="1" i="0"/>
            </a:lvl1pPr>
            <a:lvl2pPr marL="179993" indent="149994">
              <a:buClr>
                <a:schemeClr val="tx2"/>
              </a:buClr>
              <a:defRPr sz="1500"/>
            </a:lvl2pPr>
            <a:lvl3pPr marL="359986" indent="149994">
              <a:buClr>
                <a:schemeClr val="tx2"/>
              </a:buClr>
              <a:buFont typeface="Symbol" panose="05050102010706020507" pitchFamily="18" charset="2"/>
              <a:buChar char="-"/>
              <a:defRPr sz="1333"/>
            </a:lvl3pPr>
            <a:lvl4pPr marL="539978" indent="149994">
              <a:buClr>
                <a:schemeClr val="tx2"/>
              </a:buClr>
              <a:buFont typeface="Wingdings" panose="05000000000000000000" pitchFamily="2" charset="2"/>
              <a:buChar char="§"/>
              <a:defRPr sz="1333"/>
            </a:lvl4pPr>
            <a:lvl5pPr marL="719971" indent="149994">
              <a:buClr>
                <a:schemeClr val="tx2"/>
              </a:buClr>
              <a:buFont typeface="Arial" panose="020B0604020202020204" pitchFamily="34" charset="0"/>
              <a:buChar char="-"/>
              <a:defRPr sz="1333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40015" y="1404002"/>
            <a:ext cx="4115986" cy="312605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0316667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Text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5363" y="1403615"/>
            <a:ext cx="2781300" cy="2995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11"/>
          </p:nvPr>
        </p:nvSpPr>
        <p:spPr>
          <a:xfrm>
            <a:off x="288003" y="960000"/>
            <a:ext cx="8569325" cy="21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67" b="1"/>
            </a:lvl1pPr>
            <a:lvl2pPr marL="380985" indent="0">
              <a:buFontTx/>
              <a:buNone/>
              <a:defRPr sz="1500"/>
            </a:lvl2pPr>
            <a:lvl3pPr marL="761970" indent="0">
              <a:buFontTx/>
              <a:buNone/>
              <a:defRPr sz="1500"/>
            </a:lvl3pPr>
            <a:lvl4pPr marL="1142954" indent="0">
              <a:buFontTx/>
              <a:buNone/>
              <a:defRPr sz="1500"/>
            </a:lvl4pPr>
            <a:lvl5pPr marL="1523939" indent="0">
              <a:buFontTx/>
              <a:buNone/>
              <a:defRPr sz="1500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287340" y="1404003"/>
            <a:ext cx="5648325" cy="3321629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9968638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338" y="960437"/>
            <a:ext cx="8572500" cy="338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287341" y="4466168"/>
            <a:ext cx="8559667" cy="41627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75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9528619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2" name="Textplatzhalter 24"/>
          <p:cNvSpPr>
            <a:spLocks noGrp="1"/>
          </p:cNvSpPr>
          <p:nvPr>
            <p:ph type="body" sz="quarter" idx="11"/>
          </p:nvPr>
        </p:nvSpPr>
        <p:spPr>
          <a:xfrm>
            <a:off x="288003" y="960000"/>
            <a:ext cx="8569325" cy="21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67" b="1"/>
            </a:lvl1pPr>
            <a:lvl2pPr marL="380985" indent="0">
              <a:buFontTx/>
              <a:buNone/>
              <a:defRPr sz="1500"/>
            </a:lvl2pPr>
            <a:lvl3pPr marL="761970" indent="0">
              <a:buFontTx/>
              <a:buNone/>
              <a:defRPr sz="1500"/>
            </a:lvl3pPr>
            <a:lvl4pPr marL="1142954" indent="0">
              <a:buFontTx/>
              <a:buNone/>
              <a:defRPr sz="1500"/>
            </a:lvl4pPr>
            <a:lvl5pPr marL="1523939" indent="0">
              <a:buFontTx/>
              <a:buNone/>
              <a:defRPr sz="1500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Diagrammplatzhalter 8"/>
          <p:cNvSpPr>
            <a:spLocks noGrp="1"/>
          </p:cNvSpPr>
          <p:nvPr>
            <p:ph type="chart" sz="quarter" idx="13"/>
          </p:nvPr>
        </p:nvSpPr>
        <p:spPr>
          <a:xfrm>
            <a:off x="287341" y="1404000"/>
            <a:ext cx="8569325" cy="3026833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noProof="0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836873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erader Verbinder 9"/>
          <p:cNvCxnSpPr/>
          <p:nvPr/>
        </p:nvCxnSpPr>
        <p:spPr>
          <a:xfrm>
            <a:off x="287341" y="5033698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 txBox="1">
            <a:spLocks/>
          </p:cNvSpPr>
          <p:nvPr/>
        </p:nvSpPr>
        <p:spPr>
          <a:xfrm>
            <a:off x="287341" y="2073012"/>
            <a:ext cx="8569325" cy="899583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baseline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de-DE" sz="2667" dirty="0"/>
              <a:t>Vielen Dank</a:t>
            </a:r>
            <a:br>
              <a:rPr lang="de-DE" sz="2667" dirty="0"/>
            </a:br>
            <a:r>
              <a:rPr lang="de-DE" sz="2667" dirty="0"/>
              <a:t>für Eure Aufmerksamkeit!</a:t>
            </a:r>
            <a:endParaRPr lang="en-US" sz="2667" dirty="0"/>
          </a:p>
        </p:txBody>
      </p:sp>
      <p:pic>
        <p:nvPicPr>
          <p:cNvPr id="5" name="Grafik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31387" y="5055408"/>
            <a:ext cx="2346968" cy="6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platzhalter 24"/>
          <p:cNvSpPr>
            <a:spLocks noGrp="1"/>
          </p:cNvSpPr>
          <p:nvPr>
            <p:ph type="body" sz="quarter" idx="11"/>
          </p:nvPr>
        </p:nvSpPr>
        <p:spPr>
          <a:xfrm>
            <a:off x="288003" y="3324000"/>
            <a:ext cx="8569325" cy="138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33" b="0"/>
            </a:lvl1pPr>
            <a:lvl2pPr marL="380985" indent="0">
              <a:buFontTx/>
              <a:buNone/>
              <a:defRPr sz="1500"/>
            </a:lvl2pPr>
            <a:lvl3pPr marL="761970" indent="0">
              <a:buFontTx/>
              <a:buNone/>
              <a:defRPr sz="1500"/>
            </a:lvl3pPr>
            <a:lvl4pPr marL="1142954" indent="0">
              <a:buFontTx/>
              <a:buNone/>
              <a:defRPr sz="1500"/>
            </a:lvl4pPr>
            <a:lvl5pPr marL="1523939" indent="0">
              <a:buFontTx/>
              <a:buNone/>
              <a:defRPr sz="1500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2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855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r Verbinder 9"/>
          <p:cNvCxnSpPr/>
          <p:nvPr/>
        </p:nvCxnSpPr>
        <p:spPr>
          <a:xfrm>
            <a:off x="287341" y="5033698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47445" y="5120640"/>
            <a:ext cx="2114852" cy="5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88000" y="2073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288000" y="2484000"/>
            <a:ext cx="8568000" cy="13798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4841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mittig, horizontale Li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r Verbinder 9"/>
          <p:cNvCxnSpPr/>
          <p:nvPr/>
        </p:nvCxnSpPr>
        <p:spPr>
          <a:xfrm>
            <a:off x="287341" y="2530740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97474" y="5036346"/>
            <a:ext cx="2414794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88000" y="2073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88000" y="2664000"/>
            <a:ext cx="8568000" cy="13798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7780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11"/>
          </p:nvPr>
        </p:nvSpPr>
        <p:spPr>
          <a:xfrm>
            <a:off x="288003" y="960000"/>
            <a:ext cx="8569325" cy="21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67" b="1"/>
            </a:lvl1pPr>
            <a:lvl2pPr marL="380985" indent="0">
              <a:buFontTx/>
              <a:buNone/>
              <a:defRPr sz="1500"/>
            </a:lvl2pPr>
            <a:lvl3pPr marL="761970" indent="0">
              <a:buFontTx/>
              <a:buNone/>
              <a:defRPr sz="1500"/>
            </a:lvl3pPr>
            <a:lvl4pPr marL="1142954" indent="0">
              <a:buFontTx/>
              <a:buNone/>
              <a:defRPr sz="1500"/>
            </a:lvl4pPr>
            <a:lvl5pPr marL="1523939" indent="0">
              <a:buFontTx/>
              <a:buNone/>
              <a:defRPr sz="1500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87341" y="1404000"/>
            <a:ext cx="8569325" cy="2661708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820265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00" y="960000"/>
            <a:ext cx="8568000" cy="210000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67" b="1" i="0"/>
            </a:lvl1pPr>
            <a:lvl2pPr marL="179993" indent="149994">
              <a:buClr>
                <a:schemeClr val="tx2"/>
              </a:buClr>
              <a:defRPr sz="1500"/>
            </a:lvl2pPr>
            <a:lvl3pPr marL="359986" indent="149994">
              <a:buClr>
                <a:schemeClr val="tx2"/>
              </a:buClr>
              <a:buFont typeface="Symbol" panose="05050102010706020507" pitchFamily="18" charset="2"/>
              <a:buChar char="-"/>
              <a:defRPr sz="1333"/>
            </a:lvl3pPr>
            <a:lvl4pPr marL="539978" indent="149994">
              <a:buClr>
                <a:schemeClr val="tx2"/>
              </a:buClr>
              <a:buFont typeface="Wingdings" panose="05000000000000000000" pitchFamily="2" charset="2"/>
              <a:buChar char="§"/>
              <a:defRPr sz="1333"/>
            </a:lvl4pPr>
            <a:lvl5pPr marL="719971" indent="149994">
              <a:buClr>
                <a:schemeClr val="tx2"/>
              </a:buClr>
              <a:buFont typeface="Arial" panose="020B0604020202020204" pitchFamily="34" charset="0"/>
              <a:buChar char="-"/>
              <a:defRPr sz="1333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287341" y="1404002"/>
            <a:ext cx="8569325" cy="312605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915022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03" y="960001"/>
            <a:ext cx="4115325" cy="194098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67" b="1" i="0"/>
            </a:lvl1pPr>
            <a:lvl2pPr marL="179993" indent="149994">
              <a:buClr>
                <a:schemeClr val="tx2"/>
              </a:buClr>
              <a:defRPr sz="1500"/>
            </a:lvl2pPr>
            <a:lvl3pPr marL="359986" indent="149994">
              <a:buClr>
                <a:schemeClr val="tx2"/>
              </a:buClr>
              <a:buFont typeface="Symbol" panose="05050102010706020507" pitchFamily="18" charset="2"/>
              <a:buChar char="-"/>
              <a:defRPr sz="1333"/>
            </a:lvl3pPr>
            <a:lvl4pPr marL="539978" indent="149994">
              <a:buClr>
                <a:schemeClr val="tx2"/>
              </a:buClr>
              <a:buFont typeface="Wingdings" panose="05000000000000000000" pitchFamily="2" charset="2"/>
              <a:buChar char="§"/>
              <a:defRPr sz="1333"/>
            </a:lvl4pPr>
            <a:lvl5pPr marL="719971" indent="149994">
              <a:buClr>
                <a:schemeClr val="tx2"/>
              </a:buClr>
              <a:buFont typeface="Arial" panose="020B0604020202020204" pitchFamily="34" charset="0"/>
              <a:buChar char="-"/>
              <a:defRPr sz="1333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287340" y="1404002"/>
            <a:ext cx="4115986" cy="312605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740677" y="960001"/>
            <a:ext cx="4115325" cy="194098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67" b="1" i="0"/>
            </a:lvl1pPr>
            <a:lvl2pPr marL="179993" indent="149994">
              <a:buClr>
                <a:schemeClr val="tx2"/>
              </a:buClr>
              <a:defRPr sz="1500"/>
            </a:lvl2pPr>
            <a:lvl3pPr marL="359986" indent="149994">
              <a:buClr>
                <a:schemeClr val="tx2"/>
              </a:buClr>
              <a:buFont typeface="Symbol" panose="05050102010706020507" pitchFamily="18" charset="2"/>
              <a:buChar char="-"/>
              <a:defRPr sz="1333"/>
            </a:lvl3pPr>
            <a:lvl4pPr marL="539978" indent="149994">
              <a:buClr>
                <a:schemeClr val="tx2"/>
              </a:buClr>
              <a:buFont typeface="Wingdings" panose="05000000000000000000" pitchFamily="2" charset="2"/>
              <a:buChar char="§"/>
              <a:defRPr sz="1333"/>
            </a:lvl4pPr>
            <a:lvl5pPr marL="719971" indent="149994">
              <a:buClr>
                <a:schemeClr val="tx2"/>
              </a:buClr>
              <a:buFont typeface="Arial" panose="020B0604020202020204" pitchFamily="34" charset="0"/>
              <a:buChar char="-"/>
              <a:defRPr sz="1333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40015" y="1404002"/>
            <a:ext cx="4115986" cy="312605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688279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Text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363" y="1403615"/>
            <a:ext cx="2781300" cy="2995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11"/>
          </p:nvPr>
        </p:nvSpPr>
        <p:spPr>
          <a:xfrm>
            <a:off x="288003" y="960000"/>
            <a:ext cx="8569325" cy="21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67" b="1"/>
            </a:lvl1pPr>
            <a:lvl2pPr marL="380985" indent="0">
              <a:buFontTx/>
              <a:buNone/>
              <a:defRPr sz="1500"/>
            </a:lvl2pPr>
            <a:lvl3pPr marL="761970" indent="0">
              <a:buFontTx/>
              <a:buNone/>
              <a:defRPr sz="1500"/>
            </a:lvl3pPr>
            <a:lvl4pPr marL="1142954" indent="0">
              <a:buFontTx/>
              <a:buNone/>
              <a:defRPr sz="1500"/>
            </a:lvl4pPr>
            <a:lvl5pPr marL="1523939" indent="0">
              <a:buFontTx/>
              <a:buNone/>
              <a:defRPr sz="1500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287340" y="1404003"/>
            <a:ext cx="5648325" cy="3321629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110088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792639" y="5275311"/>
            <a:ext cx="4251325" cy="208816"/>
          </a:xfrm>
          <a:prstGeom prst="rect">
            <a:avLst/>
          </a:prstGeom>
        </p:spPr>
        <p:txBody>
          <a:bodyPr lIns="0" tIns="0" rIns="0" bIns="0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750" b="0" dirty="0"/>
              <a:t>Impulse setzen lernen </a:t>
            </a:r>
            <a:r>
              <a:rPr lang="de-DE" sz="750" dirty="0"/>
              <a:t>|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750" dirty="0"/>
              <a:t>Workshop zum bewussteren Einsatz von Impulsen im Mathematikunterricht </a:t>
            </a:r>
          </a:p>
        </p:txBody>
      </p:sp>
      <p:cxnSp>
        <p:nvCxnSpPr>
          <p:cNvPr id="11" name="Gerader Verbinder 10"/>
          <p:cNvCxnSpPr/>
          <p:nvPr/>
        </p:nvCxnSpPr>
        <p:spPr>
          <a:xfrm>
            <a:off x="287341" y="678657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/>
          <p:cNvCxnSpPr/>
          <p:nvPr/>
        </p:nvCxnSpPr>
        <p:spPr>
          <a:xfrm>
            <a:off x="287341" y="5033698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0" name="Textfeld 6"/>
          <p:cNvSpPr txBox="1">
            <a:spLocks noChangeArrowheads="1"/>
          </p:cNvSpPr>
          <p:nvPr/>
        </p:nvSpPr>
        <p:spPr bwMode="auto">
          <a:xfrm>
            <a:off x="-2244725" y="4509825"/>
            <a:ext cx="2032000" cy="111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833" b="1"/>
              <a:t>Fußzeile anpassen:</a:t>
            </a:r>
            <a:endParaRPr lang="de-DE" altLang="de-DE" sz="833"/>
          </a:p>
          <a:p>
            <a:pPr eaLnBrk="1" hangingPunct="1">
              <a:defRPr/>
            </a:pPr>
            <a:r>
              <a:rPr lang="de-DE" altLang="de-DE" sz="833"/>
              <a:t>Zum Anpassen der Fußzeile unter Karteireiter Ansicht &gt; auf Folienmaster klicken. Links in der Übersicht auf die oberste Folie scrollen und dort in die Fußzeile klicken. So wird der Text automatisch auf allen Seiten angepasst.</a:t>
            </a:r>
            <a:endParaRPr lang="de-DE" altLang="de-DE" sz="833" b="1"/>
          </a:p>
        </p:txBody>
      </p:sp>
      <p:sp>
        <p:nvSpPr>
          <p:cNvPr id="1031" name="Textfeld 14"/>
          <p:cNvSpPr txBox="1">
            <a:spLocks noChangeArrowheads="1"/>
          </p:cNvSpPr>
          <p:nvPr/>
        </p:nvSpPr>
        <p:spPr bwMode="auto">
          <a:xfrm>
            <a:off x="287341" y="5328233"/>
            <a:ext cx="730250" cy="329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E80E27-E21F-4B26-8AF8-2532D79B1220}" type="slidenum">
              <a:rPr lang="de-DE" altLang="de-DE" sz="750">
                <a:solidFill>
                  <a:schemeClr val="tx2"/>
                </a:solidFill>
              </a:rPr>
              <a:pPr/>
              <a:t>‹Nr.›</a:t>
            </a:fld>
            <a:endParaRPr lang="de-DE" altLang="de-DE" sz="750" dirty="0">
              <a:solidFill>
                <a:schemeClr val="tx2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A1DE3E9-9A81-B645-8DC8-38D9E8B6497A}"/>
              </a:ext>
            </a:extLst>
          </p:cNvPr>
          <p:cNvSpPr txBox="1"/>
          <p:nvPr userDrawn="1"/>
        </p:nvSpPr>
        <p:spPr>
          <a:xfrm>
            <a:off x="4441371" y="53082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pic>
        <p:nvPicPr>
          <p:cNvPr id="3" name="Grafik 6">
            <a:extLst>
              <a:ext uri="{FF2B5EF4-FFF2-40B4-BE49-F238E27FC236}">
                <a16:creationId xmlns:a16="http://schemas.microsoft.com/office/drawing/2014/main" id="{5326BFCD-41CA-386E-6FE5-3B767177C731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88518" y="5067300"/>
            <a:ext cx="2223306" cy="62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798" r:id="rId6"/>
    <p:sldLayoutId id="2147483799" r:id="rId7"/>
    <p:sldLayoutId id="2147483809" r:id="rId8"/>
    <p:sldLayoutId id="2147483806" r:id="rId9"/>
    <p:sldLayoutId id="2147483807" r:id="rId10"/>
    <p:sldLayoutId id="2147483800" r:id="rId11"/>
    <p:sldLayoutId id="2147483808" r:id="rId12"/>
    <p:sldLayoutId id="2147483836" r:id="rId13"/>
  </p:sldLayoutIdLst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38098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76197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142954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523939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179909" indent="-179909" algn="l" defTabSz="17990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tabLst>
          <a:tab pos="179909" algn="l"/>
        </a:tabLst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59819" indent="-179909" algn="l" rtl="0" eaLnBrk="1" fontAlgn="base" hangingPunct="1">
        <a:spcBef>
          <a:spcPct val="0"/>
        </a:spcBef>
        <a:spcAft>
          <a:spcPct val="0"/>
        </a:spcAft>
        <a:buClr>
          <a:schemeClr val="tx2"/>
        </a:buClr>
        <a:buFont typeface="Symbol" panose="05050102010706020507" pitchFamily="18" charset="2"/>
        <a:buChar char="-"/>
        <a:tabLst>
          <a:tab pos="359819" algn="l"/>
        </a:tabLst>
        <a:defRPr sz="13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39728" indent="-179909" algn="l" defTabSz="17990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§"/>
        <a:tabLst>
          <a:tab pos="539728" algn="l"/>
        </a:tabLst>
        <a:defRPr sz="13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719638" indent="-179909" algn="l" defTabSz="17990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anose="020B0604020202020204" pitchFamily="34" charset="0"/>
        <a:buChar char="-"/>
        <a:tabLst>
          <a:tab pos="719638" algn="l"/>
        </a:tabLst>
        <a:defRPr sz="13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719638" indent="-179909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-"/>
        <a:tabLst>
          <a:tab pos="746095" algn="l"/>
        </a:tabLst>
        <a:defRPr sz="13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6348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23953" y="5189804"/>
            <a:ext cx="4251325" cy="525198"/>
          </a:xfrm>
          <a:prstGeom prst="rect">
            <a:avLst/>
          </a:prstGeom>
        </p:spPr>
        <p:txBody>
          <a:bodyPr lIns="0" tIns="0" rIns="0" bIns="0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00" b="0" dirty="0"/>
              <a:t>Vom Mathematiklehren auf Distanz zum nachhaltigen Einsatz </a:t>
            </a:r>
            <a:r>
              <a:rPr lang="de-DE" sz="750" dirty="0"/>
              <a:t>|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750" dirty="0"/>
              <a:t>Aachener </a:t>
            </a:r>
            <a:r>
              <a:rPr lang="de-DE" sz="750" dirty="0" err="1"/>
              <a:t>Didaktiktag</a:t>
            </a:r>
            <a:r>
              <a:rPr lang="de-DE" sz="750" dirty="0"/>
              <a:t> 2020 | 3.11.2020 |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750" dirty="0"/>
              <a:t>Marvin Titz, Stefan </a:t>
            </a:r>
            <a:r>
              <a:rPr lang="de-DE" sz="750" dirty="0" err="1"/>
              <a:t>Pohlkamp</a:t>
            </a:r>
            <a:r>
              <a:rPr lang="de-DE" sz="750" dirty="0"/>
              <a:t> | </a:t>
            </a:r>
            <a:r>
              <a:rPr lang="de-DE" sz="750" dirty="0" err="1"/>
              <a:t>LuF</a:t>
            </a:r>
            <a:r>
              <a:rPr lang="de-DE" sz="750" dirty="0"/>
              <a:t> Didaktik der Mathematik |    </a:t>
            </a:r>
          </a:p>
        </p:txBody>
      </p:sp>
      <p:cxnSp>
        <p:nvCxnSpPr>
          <p:cNvPr id="11" name="Gerader Verbinder 10"/>
          <p:cNvCxnSpPr/>
          <p:nvPr/>
        </p:nvCxnSpPr>
        <p:spPr>
          <a:xfrm>
            <a:off x="287341" y="678657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/>
          <p:cNvCxnSpPr/>
          <p:nvPr/>
        </p:nvCxnSpPr>
        <p:spPr>
          <a:xfrm>
            <a:off x="287341" y="5033698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Grafik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3218" y="5090160"/>
            <a:ext cx="2223306" cy="62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Textfeld 6"/>
          <p:cNvSpPr txBox="1">
            <a:spLocks noChangeArrowheads="1"/>
          </p:cNvSpPr>
          <p:nvPr/>
        </p:nvSpPr>
        <p:spPr bwMode="auto">
          <a:xfrm>
            <a:off x="-2244725" y="4509825"/>
            <a:ext cx="2032000" cy="111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833" b="1"/>
              <a:t>Fußzeile anpassen:</a:t>
            </a:r>
            <a:endParaRPr lang="de-DE" altLang="de-DE" sz="833"/>
          </a:p>
          <a:p>
            <a:pPr eaLnBrk="1" hangingPunct="1">
              <a:defRPr/>
            </a:pPr>
            <a:r>
              <a:rPr lang="de-DE" altLang="de-DE" sz="833"/>
              <a:t>Zum Anpassen der Fußzeile unter Karteireiter Ansicht &gt; auf Folienmaster klicken. Links in der Übersicht auf die oberste Folie scrollen und dort in die Fußzeile klicken. So wird der Text automatisch auf allen Seiten angepasst.</a:t>
            </a:r>
            <a:endParaRPr lang="de-DE" altLang="de-DE" sz="833" b="1"/>
          </a:p>
        </p:txBody>
      </p:sp>
      <p:sp>
        <p:nvSpPr>
          <p:cNvPr id="1031" name="Textfeld 14"/>
          <p:cNvSpPr txBox="1">
            <a:spLocks noChangeArrowheads="1"/>
          </p:cNvSpPr>
          <p:nvPr/>
        </p:nvSpPr>
        <p:spPr bwMode="auto">
          <a:xfrm>
            <a:off x="288925" y="5189805"/>
            <a:ext cx="730250" cy="329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E80E27-E21F-4B26-8AF8-2532D79B1220}" type="slidenum">
              <a:rPr lang="de-DE" altLang="de-DE" sz="750">
                <a:solidFill>
                  <a:schemeClr val="tx2"/>
                </a:solidFill>
              </a:rPr>
              <a:pPr/>
              <a:t>‹Nr.›</a:t>
            </a:fld>
            <a:endParaRPr lang="de-DE" altLang="de-DE" sz="750" dirty="0">
              <a:solidFill>
                <a:schemeClr val="tx2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A1DE3E9-9A81-B645-8DC8-38D9E8B6497A}"/>
              </a:ext>
            </a:extLst>
          </p:cNvPr>
          <p:cNvSpPr txBox="1"/>
          <p:nvPr userDrawn="1"/>
        </p:nvSpPr>
        <p:spPr>
          <a:xfrm>
            <a:off x="4441371" y="53082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361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</p:sldLayoutIdLst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38098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76197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142954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523939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179909" indent="-179909" algn="l" defTabSz="17990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tabLst>
          <a:tab pos="179909" algn="l"/>
        </a:tabLst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59819" indent="-179909" algn="l" rtl="0" eaLnBrk="1" fontAlgn="base" hangingPunct="1">
        <a:spcBef>
          <a:spcPct val="0"/>
        </a:spcBef>
        <a:spcAft>
          <a:spcPct val="0"/>
        </a:spcAft>
        <a:buClr>
          <a:schemeClr val="tx2"/>
        </a:buClr>
        <a:buFont typeface="Symbol" panose="05050102010706020507" pitchFamily="18" charset="2"/>
        <a:buChar char="-"/>
        <a:tabLst>
          <a:tab pos="359819" algn="l"/>
        </a:tabLst>
        <a:defRPr sz="13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39728" indent="-179909" algn="l" defTabSz="17990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§"/>
        <a:tabLst>
          <a:tab pos="539728" algn="l"/>
        </a:tabLst>
        <a:defRPr sz="13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719638" indent="-179909" algn="l" defTabSz="17990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anose="020B0604020202020204" pitchFamily="34" charset="0"/>
        <a:buChar char="-"/>
        <a:tabLst>
          <a:tab pos="719638" algn="l"/>
        </a:tabLst>
        <a:defRPr sz="13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719638" indent="-179909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-"/>
        <a:tabLst>
          <a:tab pos="746095" algn="l"/>
        </a:tabLst>
        <a:defRPr sz="13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creativecommons.org/licenses/by-sa/4.0/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7" Type="http://schemas.openxmlformats.org/officeDocument/2006/relationships/image" Target="../media/image31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didaktik.matha.rwth-aachen.de/de/mitarbeiter/ansteeg/index.html" TargetMode="Externa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achdidaktik.org/cms/download.php?cat=Ver%C3%B6ffentlichungen&amp;file=Publikationen_zur_Lehrerbildung-Anlage_1.pdf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old.mathematik.tu-dortmund.de/~prediger/veroeff/02-AllgMa-Sammelband-Mathe-Kommunikation-kl.pdf" TargetMode="External"/><Relationship Id="rId2" Type="http://schemas.openxmlformats.org/officeDocument/2006/relationships/hyperlink" Target="https://doi.org/10.11586/2020080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studienseminar.rlp.de/fileadmin/user_upload/studienseminar.rlp.de/gyko/2__Impulse_setzen.pdf" TargetMode="External"/><Relationship Id="rId5" Type="http://schemas.openxmlformats.org/officeDocument/2006/relationships/hyperlink" Target="https://www.kmk.org/fileadmin/veroeffentlichungen_beschluesse/2008/2008_10_16-Fachprofile-Lehrerbildung.pdf" TargetMode="External"/><Relationship Id="rId4" Type="http://schemas.openxmlformats.org/officeDocument/2006/relationships/hyperlink" Target="https://www.kmk.org/fileadmin/veroeffentlichungen_beschluesse/2004/2004_12_16-Standards-Lehrerbildung-Bildungswissenschaften.pdf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sts-gym-marburg.bildung.hessen.de/grundlagenpapiere/broschure_lehrkrafteakademie_in_teraktiv_v1_end_ms_09062017.pdf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hal.science/hal-04833321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de/vectors/pause-h%c3%a4ngematte-auszeit-freizeit-3947908/" TargetMode="External"/><Relationship Id="rId2" Type="http://schemas.openxmlformats.org/officeDocument/2006/relationships/hyperlink" Target="https://www.pexels.com/de-de/foto/menschen-frau-sitzung-schule-8613091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pexels.com/de-de/foto/licht-pinsel-haus-gefroren-7544436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sv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4.sv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kurzelinks.de/07ko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288000" y="3277440"/>
            <a:ext cx="8568000" cy="1233600"/>
          </a:xfrm>
        </p:spPr>
        <p:txBody>
          <a:bodyPr/>
          <a:lstStyle/>
          <a:p>
            <a:r>
              <a:rPr lang="de-DE" dirty="0"/>
              <a:t>Impulse </a:t>
            </a:r>
            <a:r>
              <a:rPr lang="de-DE"/>
              <a:t>setzen lernen</a:t>
            </a:r>
            <a:br>
              <a:rPr lang="de-DE" dirty="0"/>
            </a:br>
            <a:r>
              <a:rPr lang="de-DE" sz="2000" b="0" dirty="0"/>
              <a:t>Workshop zum bewussteren Einsatz von Impulsen im Mathematikunterricht</a:t>
            </a:r>
            <a:endParaRPr lang="de-DE" sz="24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BDFE852-B671-2048-7EEE-12106496C1E5}"/>
              </a:ext>
            </a:extLst>
          </p:cNvPr>
          <p:cNvSpPr txBox="1"/>
          <p:nvPr/>
        </p:nvSpPr>
        <p:spPr>
          <a:xfrm>
            <a:off x="1398141" y="5153222"/>
            <a:ext cx="417293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/>
              <a:t>Dieses Werk steht unter einer Creative Commons Lizenz vom Typ </a:t>
            </a:r>
            <a:br>
              <a:rPr lang="de-DE" sz="900" dirty="0"/>
            </a:br>
            <a:r>
              <a:rPr lang="de-DE" sz="900" dirty="0"/>
              <a:t>Namensnennung – Weitergabe unter gleichen Bedingungen.</a:t>
            </a:r>
            <a:br>
              <a:rPr lang="de-DE" sz="900" dirty="0"/>
            </a:br>
            <a:r>
              <a:rPr lang="de-DE" sz="900" dirty="0"/>
              <a:t>Die Lizenz ist unter </a:t>
            </a:r>
            <a:r>
              <a:rPr lang="de-DE" sz="900" dirty="0">
                <a:hlinkClick r:id="rId2"/>
              </a:rPr>
              <a:t>https://creativecommons.org/licenses/by-sa/4.0/</a:t>
            </a:r>
            <a:r>
              <a:rPr lang="de-DE" sz="900" dirty="0"/>
              <a:t> einsehbar.</a:t>
            </a:r>
          </a:p>
        </p:txBody>
      </p:sp>
      <p:pic>
        <p:nvPicPr>
          <p:cNvPr id="3" name="Grafik 2" descr="Ein Bild, das Symbol, Kreis, Screenshot, Grafiken enthält.&#10;&#10;Automatisch generierte Beschreibung">
            <a:extLst>
              <a:ext uri="{FF2B5EF4-FFF2-40B4-BE49-F238E27FC236}">
                <a16:creationId xmlns:a16="http://schemas.microsoft.com/office/drawing/2014/main" id="{2A8707F0-0B38-C01E-753C-C644198283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30" y="5153222"/>
            <a:ext cx="1227411" cy="429442"/>
          </a:xfrm>
          <a:prstGeom prst="rect">
            <a:avLst/>
          </a:prstGeom>
        </p:spPr>
      </p:pic>
      <p:sp>
        <p:nvSpPr>
          <p:cNvPr id="4" name="Untertitel 5">
            <a:extLst>
              <a:ext uri="{FF2B5EF4-FFF2-40B4-BE49-F238E27FC236}">
                <a16:creationId xmlns:a16="http://schemas.microsoft.com/office/drawing/2014/main" id="{8C253B31-353B-D0B3-3790-A4F57D9D53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000" y="4359002"/>
            <a:ext cx="8568000" cy="731158"/>
          </a:xfrm>
        </p:spPr>
        <p:txBody>
          <a:bodyPr/>
          <a:lstStyle/>
          <a:p>
            <a:endParaRPr lang="de-DE" altLang="de-DE" dirty="0"/>
          </a:p>
          <a:p>
            <a:r>
              <a:rPr lang="de-DE" altLang="de-DE" dirty="0"/>
              <a:t>Melanie Ansteeg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5697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9DF65D-94F3-4EC6-D3DB-83B6438D68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F2D247-1DBE-3B8A-3000-EDE0285E9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Rollenspiel 2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E059DB1-B6E2-11FC-6506-7213A0AAA7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8000" y="1393885"/>
            <a:ext cx="8569325" cy="3531682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de-DE" i="1" dirty="0"/>
              <a:t>Kurze Vorbereitung			</a:t>
            </a:r>
            <a:r>
              <a:rPr lang="de-DE" dirty="0"/>
              <a:t>Die beiden AkteurInnen des Rollenspiels machen sich mit 															der Situation vertraut. </a:t>
            </a:r>
          </a:p>
          <a:p>
            <a:pPr marL="0" indent="0">
              <a:spcAft>
                <a:spcPts val="600"/>
              </a:spcAft>
              <a:buNone/>
            </a:pPr>
            <a:endParaRPr lang="de-DE" i="1" dirty="0"/>
          </a:p>
          <a:p>
            <a:pPr marL="0" indent="0">
              <a:spcAft>
                <a:spcPts val="600"/>
              </a:spcAft>
              <a:buNone/>
            </a:pPr>
            <a:r>
              <a:rPr lang="de-DE" i="1" dirty="0"/>
              <a:t>Rollenspiel</a:t>
            </a:r>
          </a:p>
          <a:p>
            <a:pPr marL="0" indent="0" algn="ctr">
              <a:spcAft>
                <a:spcPts val="600"/>
              </a:spcAft>
              <a:buNone/>
            </a:pPr>
            <a:endParaRPr lang="de-DE" i="1" dirty="0"/>
          </a:p>
          <a:p>
            <a:pPr marL="0" indent="0" algn="ctr">
              <a:spcAft>
                <a:spcPts val="600"/>
              </a:spcAft>
              <a:buNone/>
            </a:pPr>
            <a:endParaRPr lang="de-DE" sz="600" i="1" dirty="0"/>
          </a:p>
          <a:p>
            <a:pPr marL="0" indent="0">
              <a:spcAft>
                <a:spcPts val="600"/>
              </a:spcAft>
              <a:buNone/>
            </a:pPr>
            <a:endParaRPr lang="de-DE" sz="200" i="1" dirty="0"/>
          </a:p>
          <a:p>
            <a:pPr marL="0" indent="0">
              <a:spcAft>
                <a:spcPts val="600"/>
              </a:spcAft>
              <a:buNone/>
            </a:pPr>
            <a:endParaRPr lang="de-DE" sz="200" i="1" dirty="0"/>
          </a:p>
          <a:p>
            <a:pPr marL="0" indent="0">
              <a:spcAft>
                <a:spcPts val="600"/>
              </a:spcAft>
              <a:buNone/>
            </a:pPr>
            <a:endParaRPr lang="de-DE" sz="200" i="1" dirty="0"/>
          </a:p>
          <a:p>
            <a:pPr marL="0" indent="0">
              <a:spcAft>
                <a:spcPts val="600"/>
              </a:spcAft>
              <a:buNone/>
            </a:pPr>
            <a:endParaRPr lang="de-DE" sz="200" i="1" dirty="0"/>
          </a:p>
          <a:p>
            <a:pPr marL="0" indent="0">
              <a:spcAft>
                <a:spcPts val="600"/>
              </a:spcAft>
              <a:buNone/>
            </a:pPr>
            <a:r>
              <a:rPr lang="de-DE" i="1" dirty="0"/>
              <a:t>Nachbereitung 					</a:t>
            </a:r>
            <a:r>
              <a:rPr lang="de-DE" dirty="0"/>
              <a:t>Die beiden AkteurInnen tauschen sich darüber aus, wie sie 														sich in ihren Rollen gefühlt haben. Sie überlegen gemeinsam, 													was die Lehrperson anders hätte machen können.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EB786BD-47B9-8126-EA42-5C27ABB33186}"/>
              </a:ext>
            </a:extLst>
          </p:cNvPr>
          <p:cNvSpPr txBox="1"/>
          <p:nvPr/>
        </p:nvSpPr>
        <p:spPr>
          <a:xfrm>
            <a:off x="726852" y="1687574"/>
            <a:ext cx="111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ca. 2-3 Min.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10D98C6-062F-F53A-FAAA-B91C5CD0554B}"/>
              </a:ext>
            </a:extLst>
          </p:cNvPr>
          <p:cNvSpPr txBox="1"/>
          <p:nvPr/>
        </p:nvSpPr>
        <p:spPr>
          <a:xfrm>
            <a:off x="726852" y="2698558"/>
            <a:ext cx="111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ca. 2-3 Min.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007787C-FACD-F627-7E66-FA1958CD4ED1}"/>
              </a:ext>
            </a:extLst>
          </p:cNvPr>
          <p:cNvSpPr txBox="1"/>
          <p:nvPr/>
        </p:nvSpPr>
        <p:spPr>
          <a:xfrm>
            <a:off x="726852" y="3929756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ca. 5 Min.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5515359-30AA-4B3E-79DE-6BF6C09C133A}"/>
              </a:ext>
            </a:extLst>
          </p:cNvPr>
          <p:cNvSpPr/>
          <p:nvPr/>
        </p:nvSpPr>
        <p:spPr>
          <a:xfrm>
            <a:off x="176645" y="1269523"/>
            <a:ext cx="8790709" cy="785885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08473EC-AB05-2147-6F4D-59B1D79D5C19}"/>
              </a:ext>
            </a:extLst>
          </p:cNvPr>
          <p:cNvSpPr/>
          <p:nvPr/>
        </p:nvSpPr>
        <p:spPr>
          <a:xfrm>
            <a:off x="176645" y="2253123"/>
            <a:ext cx="8790709" cy="80686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B4CFB82-E321-99A9-81F4-33A6C1BB433C}"/>
              </a:ext>
            </a:extLst>
          </p:cNvPr>
          <p:cNvSpPr/>
          <p:nvPr/>
        </p:nvSpPr>
        <p:spPr>
          <a:xfrm>
            <a:off x="176645" y="3557817"/>
            <a:ext cx="8790709" cy="105165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B849F59-E086-8A33-E537-DDBD50D823E9}"/>
              </a:ext>
            </a:extLst>
          </p:cNvPr>
          <p:cNvSpPr txBox="1"/>
          <p:nvPr/>
        </p:nvSpPr>
        <p:spPr>
          <a:xfrm>
            <a:off x="2934371" y="3119785"/>
            <a:ext cx="3275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- Entlassung aus den Rollen -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1399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607258-3474-8C28-3DA7-3A8ABE428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Nachbesprechung zu den Rollenspielen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FE46BCC-07E8-D2B6-B091-44949D756C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Welche Impulse waren besonders fruchtbar?</a:t>
            </a:r>
          </a:p>
          <a:p>
            <a:endParaRPr lang="de-DE" dirty="0"/>
          </a:p>
          <a:p>
            <a:r>
              <a:rPr lang="de-DE" dirty="0"/>
              <a:t>Was war besonders herausfordernd?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Was nehmen Sie für Ihre Impulsgebung mit?</a:t>
            </a:r>
          </a:p>
        </p:txBody>
      </p:sp>
    </p:spTree>
    <p:extLst>
      <p:ext uri="{BB962C8B-B14F-4D97-AF65-F5344CB8AC3E}">
        <p14:creationId xmlns:p14="http://schemas.microsoft.com/office/powerpoint/2010/main" val="3463328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Reflexion</a:t>
            </a:r>
          </a:p>
        </p:txBody>
      </p:sp>
      <p:pic>
        <p:nvPicPr>
          <p:cNvPr id="5" name="Grafik 4" descr="Besprechung Silhouett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68887" y="2701086"/>
            <a:ext cx="2806225" cy="2403714"/>
          </a:xfrm>
          <a:prstGeom prst="rect">
            <a:avLst/>
          </a:prstGeom>
        </p:spPr>
      </p:pic>
      <p:sp>
        <p:nvSpPr>
          <p:cNvPr id="6" name="Wolkenförmige Legende 5"/>
          <p:cNvSpPr/>
          <p:nvPr/>
        </p:nvSpPr>
        <p:spPr>
          <a:xfrm>
            <a:off x="776178" y="1763913"/>
            <a:ext cx="2322727" cy="1201003"/>
          </a:xfrm>
          <a:prstGeom prst="cloudCallout">
            <a:avLst>
              <a:gd name="adj1" fmla="val 59665"/>
              <a:gd name="adj2" fmla="val 6590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 descr="Lichter an mit einfarbiger Füllu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35330" y="2107478"/>
            <a:ext cx="914400" cy="914400"/>
          </a:xfrm>
          <a:prstGeom prst="rect">
            <a:avLst/>
          </a:prstGeom>
        </p:spPr>
      </p:pic>
      <p:pic>
        <p:nvPicPr>
          <p:cNvPr id="8" name="Grafik 7" descr="Fragezeichen mit einfarbiger Füllu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80341" y="1907214"/>
            <a:ext cx="914400" cy="914400"/>
          </a:xfrm>
          <a:prstGeom prst="rect">
            <a:avLst/>
          </a:prstGeom>
        </p:spPr>
      </p:pic>
      <p:sp>
        <p:nvSpPr>
          <p:cNvPr id="9" name="Ovale Legende 8"/>
          <p:cNvSpPr/>
          <p:nvPr/>
        </p:nvSpPr>
        <p:spPr>
          <a:xfrm>
            <a:off x="6251638" y="1919762"/>
            <a:ext cx="2281784" cy="1311920"/>
          </a:xfrm>
          <a:prstGeom prst="wedgeEllipseCallout">
            <a:avLst>
              <a:gd name="adj1" fmla="val -59113"/>
              <a:gd name="adj2" fmla="val 7082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2F01761-9C03-D4BF-46B4-AE80DB7C1FE5}"/>
              </a:ext>
            </a:extLst>
          </p:cNvPr>
          <p:cNvSpPr txBox="1"/>
          <p:nvPr/>
        </p:nvSpPr>
        <p:spPr>
          <a:xfrm>
            <a:off x="3228280" y="851376"/>
            <a:ext cx="39380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tx2"/>
                </a:solidFill>
              </a:rPr>
              <a:t>Was nehmen Sie mit?</a:t>
            </a:r>
          </a:p>
          <a:p>
            <a:r>
              <a:rPr lang="de-DE" dirty="0"/>
              <a:t>- aus den Rollenspielen</a:t>
            </a:r>
          </a:p>
          <a:p>
            <a:r>
              <a:rPr lang="de-DE" dirty="0"/>
              <a:t>- aus dem Workshop im Allgemeinen</a:t>
            </a:r>
          </a:p>
          <a:p>
            <a:r>
              <a:rPr lang="de-DE" dirty="0"/>
              <a:t>- aus der Praxisphase</a:t>
            </a:r>
          </a:p>
        </p:txBody>
      </p:sp>
    </p:spTree>
    <p:extLst>
      <p:ext uri="{BB962C8B-B14F-4D97-AF65-F5344CB8AC3E}">
        <p14:creationId xmlns:p14="http://schemas.microsoft.com/office/powerpoint/2010/main" val="644979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4">
            <a:extLst>
              <a:ext uri="{FF2B5EF4-FFF2-40B4-BE49-F238E27FC236}">
                <a16:creationId xmlns:a16="http://schemas.microsoft.com/office/drawing/2014/main" id="{002899F2-911E-774B-2651-790608405FFA}"/>
              </a:ext>
            </a:extLst>
          </p:cNvPr>
          <p:cNvSpPr txBox="1">
            <a:spLocks/>
          </p:cNvSpPr>
          <p:nvPr/>
        </p:nvSpPr>
        <p:spPr>
          <a:xfrm>
            <a:off x="288003" y="3445920"/>
            <a:ext cx="8569325" cy="138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179909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2"/>
              </a:buClr>
              <a:buFontTx/>
              <a:buNone/>
              <a:tabLst>
                <a:tab pos="179909" algn="l"/>
              </a:tabLst>
              <a:defRPr sz="1333" b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0985" indent="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Tx/>
              <a:buNone/>
              <a:tabLst>
                <a:tab pos="359819" algn="l"/>
              </a:tabLs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761970" indent="0" algn="l" defTabSz="179909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0000"/>
              <a:buFontTx/>
              <a:buNone/>
              <a:tabLst>
                <a:tab pos="539728" algn="l"/>
              </a:tabLs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42954" indent="0" algn="l" defTabSz="179909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buFontTx/>
              <a:buNone/>
              <a:tabLst>
                <a:tab pos="719638" algn="l"/>
              </a:tabLs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23939" indent="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Tx/>
              <a:buNone/>
              <a:tabLst>
                <a:tab pos="746095" algn="l"/>
              </a:tabLs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095416" indent="-190492" algn="l" defTabSz="761970" rtl="0" eaLnBrk="1" latinLnBrk="0" hangingPunct="1">
              <a:lnSpc>
                <a:spcPct val="90000"/>
              </a:lnSpc>
              <a:spcBef>
                <a:spcPts val="417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76401" indent="-190492" algn="l" defTabSz="761970" rtl="0" eaLnBrk="1" latinLnBrk="0" hangingPunct="1">
              <a:lnSpc>
                <a:spcPct val="90000"/>
              </a:lnSpc>
              <a:spcBef>
                <a:spcPts val="417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7386" indent="-190492" algn="l" defTabSz="761970" rtl="0" eaLnBrk="1" latinLnBrk="0" hangingPunct="1">
              <a:lnSpc>
                <a:spcPct val="90000"/>
              </a:lnSpc>
              <a:spcBef>
                <a:spcPts val="417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38370" indent="-190492" algn="l" defTabSz="761970" rtl="0" eaLnBrk="1" latinLnBrk="0" hangingPunct="1">
              <a:lnSpc>
                <a:spcPct val="90000"/>
              </a:lnSpc>
              <a:spcBef>
                <a:spcPts val="417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Kontakt:</a:t>
            </a:r>
          </a:p>
          <a:p>
            <a:endParaRPr lang="de-DE"/>
          </a:p>
          <a:p>
            <a:r>
              <a:rPr lang="de-DE"/>
              <a:t>Melanie Ansteeg</a:t>
            </a:r>
          </a:p>
          <a:p>
            <a:pPr>
              <a:spcAft>
                <a:spcPts val="600"/>
              </a:spcAft>
            </a:pPr>
            <a:r>
              <a:rPr lang="de-DE"/>
              <a:t>melanie.ansteeg@matha.rwth-aachen.de</a:t>
            </a:r>
          </a:p>
          <a:p>
            <a:r>
              <a:rPr lang="de-DE">
                <a:hlinkClick r:id="rId2"/>
              </a:rPr>
              <a:t>http://didaktik.matha.rwth-aachen.de/de/mitarbeiter/ansteeg/index.html</a:t>
            </a:r>
            <a:r>
              <a:rPr lang="de-DE"/>
              <a:t>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0304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66E0B3-357E-7FC1-8D20-F5EE3A3F54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EE6B32-06D3-60A2-AA13-4AD17704C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Literatur</a:t>
            </a:r>
            <a:endParaRPr lang="de-DE" sz="1600" b="0" dirty="0">
              <a:solidFill>
                <a:schemeClr val="tx1"/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1BF7B01-C54A-8113-5265-6D49E03FC84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auto">
          <a:xfrm>
            <a:off x="257577" y="877456"/>
            <a:ext cx="8628845" cy="417197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sz="1200" dirty="0"/>
              <a:t>Ansteeg, M. (2023): </a:t>
            </a:r>
            <a:r>
              <a:rPr lang="de-DE" sz="1200" i="1" dirty="0"/>
              <a:t>Ein guter Impuls – was ist das? </a:t>
            </a:r>
            <a:r>
              <a:rPr lang="de-DE" sz="1200" dirty="0"/>
              <a:t>Begriffsausschärfung anhand des Konzepts des Dialogischen Lernens. In: IDMI-Primar Goethe-Universität Frankfurt (Hrsg.): Beiträge zum Mathematikunterricht. 56. Jahrestagung der Gesellschaft für Didaktik der Mathematik. WTM. </a:t>
            </a:r>
          </a:p>
          <a:p>
            <a:r>
              <a:rPr lang="de-DE" sz="1200" dirty="0"/>
              <a:t>Beutelspacher, A., </a:t>
            </a:r>
            <a:r>
              <a:rPr lang="de-DE" sz="1200" dirty="0" err="1"/>
              <a:t>Danckwerts</a:t>
            </a:r>
            <a:r>
              <a:rPr lang="de-DE" sz="1200" dirty="0"/>
              <a:t>, R., Nickel, G., Spiels, S. &amp; Wickel, G. (2011): Mathematik Neu Denken. 1. Auflage. Vieweg Teubner.</a:t>
            </a:r>
          </a:p>
          <a:p>
            <a:r>
              <a:rPr lang="de-DE" sz="1200" dirty="0">
                <a:latin typeface="+mj-lt"/>
              </a:rPr>
              <a:t>Brandt, B. (2015): Partizipation in Unterrichtsgesprächen. In: De Boer, H. &amp; </a:t>
            </a:r>
            <a:r>
              <a:rPr lang="de-DE" sz="1200" dirty="0" err="1">
                <a:latin typeface="+mj-lt"/>
              </a:rPr>
              <a:t>Bonanati</a:t>
            </a:r>
            <a:r>
              <a:rPr lang="de-DE" sz="1200" dirty="0">
                <a:latin typeface="+mj-lt"/>
              </a:rPr>
              <a:t>, M. (Hrsg.). Gespräche über Lernen – Lernen im Gespräch. Springer.</a:t>
            </a:r>
          </a:p>
          <a:p>
            <a:r>
              <a:rPr lang="de-DE" sz="1200" dirty="0">
                <a:latin typeface="+mj-lt"/>
              </a:rPr>
              <a:t>De Boer, H. (2015): Lernprozesse in Unterrichtsgesprächen. In: De Boer, H. &amp; </a:t>
            </a:r>
            <a:r>
              <a:rPr lang="de-DE" sz="1200" dirty="0" err="1">
                <a:latin typeface="+mj-lt"/>
              </a:rPr>
              <a:t>Bonanati</a:t>
            </a:r>
            <a:r>
              <a:rPr lang="de-DE" sz="1200" dirty="0">
                <a:latin typeface="+mj-lt"/>
              </a:rPr>
              <a:t>, M. (Hrsg.). Gespräche über Lernen – Lernen im Gespräch. Springer.</a:t>
            </a:r>
          </a:p>
          <a:p>
            <a:r>
              <a:rPr lang="de-DE" sz="1200" dirty="0">
                <a:latin typeface="+mj-lt"/>
              </a:rPr>
              <a:t>De Boer, H. &amp; </a:t>
            </a:r>
            <a:r>
              <a:rPr lang="de-DE" sz="1200" dirty="0" err="1">
                <a:latin typeface="+mj-lt"/>
              </a:rPr>
              <a:t>Bonanati</a:t>
            </a:r>
            <a:r>
              <a:rPr lang="de-DE" sz="1200" dirty="0">
                <a:latin typeface="+mj-lt"/>
              </a:rPr>
              <a:t>, M. (Hrsg.) (2015): Gespräche über Lernen – Lernen im Gespräch. Springer.</a:t>
            </a:r>
          </a:p>
          <a:p>
            <a:pPr algn="l"/>
            <a:r>
              <a:rPr lang="de-DE" sz="1200" b="0" i="0" u="none" strike="noStrike" baseline="0" dirty="0">
                <a:latin typeface="+mj-lt"/>
              </a:rPr>
              <a:t>Gesellschaft für Fachdidaktik e. V. </a:t>
            </a:r>
            <a:r>
              <a:rPr lang="de-DE" sz="1200" dirty="0">
                <a:latin typeface="+mj-lt"/>
              </a:rPr>
              <a:t>[GFD] (2004): Fachdidaktische Kompetenzbereiche, Kompetenzen und Standards für die 1. Phase der Lehrerbildung (BA + MA). Anlage 1. URL: </a:t>
            </a:r>
            <a:r>
              <a:rPr lang="de-DE" sz="1200" dirty="0">
                <a:latin typeface="+mj-lt"/>
                <a:hlinkClick r:id="rId2"/>
              </a:rPr>
              <a:t>https://www.fachdidaktik.org/cms/download.php?cat=Ver%C3%B6ffentlichungen&amp;file=Publikationen_zur_Lehrerbildung-Anlage_1.pdf</a:t>
            </a:r>
            <a:r>
              <a:rPr lang="de-DE" sz="1200" dirty="0">
                <a:latin typeface="+mj-lt"/>
              </a:rPr>
              <a:t>.</a:t>
            </a:r>
          </a:p>
          <a:p>
            <a:r>
              <a:rPr lang="de-DE" sz="1200" dirty="0"/>
              <a:t>Heckmann, K. (2007): Von Zehnern zu Zehnteln. In: </a:t>
            </a:r>
            <a:r>
              <a:rPr lang="de-DE" sz="1200" i="1" dirty="0"/>
              <a:t>Mathematik lehren 142</a:t>
            </a:r>
            <a:r>
              <a:rPr lang="de-DE" sz="1200" dirty="0"/>
              <a:t>, S. 45-51.</a:t>
            </a:r>
          </a:p>
          <a:p>
            <a:r>
              <a:rPr lang="de-DE" sz="1200" dirty="0"/>
              <a:t>Klimke, D. (2021): </a:t>
            </a:r>
            <a:r>
              <a:rPr lang="de-DE" sz="1200" i="1" dirty="0"/>
              <a:t>Das Konzept des Dialogischen Lernens im Mathematikunterricht – Vorbehalte und Chancen aus der Sicht angehender Mathematiklehrkräfte</a:t>
            </a:r>
            <a:r>
              <a:rPr lang="de-DE" sz="1200" dirty="0"/>
              <a:t>. Dissertation. Freie Universität Berlin.</a:t>
            </a:r>
          </a:p>
          <a:p>
            <a:r>
              <a:rPr lang="de-DE" sz="1200" dirty="0"/>
              <a:t>Klimke, D. &amp; Lutz-Westphal, B. (2018): Dialogisches Lernen im Mathematikunterricht – der Dialog als grundlegendes Prinzip und Handreichungen für Lehrkräfte. In: </a:t>
            </a:r>
            <a:r>
              <a:rPr lang="de-DE" sz="1200" i="1" dirty="0"/>
              <a:t>Beiträge zum Mathematikunterricht</a:t>
            </a:r>
            <a:r>
              <a:rPr lang="de-DE" sz="1200" dirty="0"/>
              <a:t>. Münster: WTM-Verlag.</a:t>
            </a:r>
          </a:p>
          <a:p>
            <a:pPr algn="l"/>
            <a:endParaRPr lang="de-DE" sz="1200" dirty="0">
              <a:latin typeface="+mj-lt"/>
            </a:endParaRPr>
          </a:p>
          <a:p>
            <a:pPr algn="l"/>
            <a:endParaRPr lang="de-DE" sz="1200" dirty="0">
              <a:latin typeface="+mj-lt"/>
            </a:endParaRPr>
          </a:p>
          <a:p>
            <a:pPr algn="l"/>
            <a:endParaRPr lang="de-DE" sz="1200" dirty="0">
              <a:latin typeface="+mj-lt"/>
            </a:endParaRPr>
          </a:p>
          <a:p>
            <a:pPr algn="l"/>
            <a:endParaRPr lang="de-DE" sz="1200" b="0" i="0" u="none" strike="noStrike" baseline="0" dirty="0">
              <a:latin typeface="+mj-lt"/>
            </a:endParaRPr>
          </a:p>
          <a:p>
            <a:pPr algn="l"/>
            <a:endParaRPr lang="de-DE" sz="1200" dirty="0">
              <a:latin typeface="+mj-lt"/>
            </a:endParaRPr>
          </a:p>
          <a:p>
            <a:pPr marL="0" indent="0">
              <a:buNone/>
            </a:pP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641484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70B8F4-99DB-80E2-B287-8A72797E6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1FB65F-CF90-0A64-7BC5-8D90E25A4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Literatur</a:t>
            </a:r>
            <a:endParaRPr lang="de-DE" sz="1600" b="0" dirty="0">
              <a:solidFill>
                <a:schemeClr val="tx1"/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4089846-1535-B6B4-2946-46F9F16D33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auto">
          <a:xfrm>
            <a:off x="257577" y="877456"/>
            <a:ext cx="8628845" cy="417197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DE" sz="1200" dirty="0" err="1">
                <a:latin typeface="+mj-lt"/>
              </a:rPr>
              <a:t>Lipowsky</a:t>
            </a:r>
            <a:r>
              <a:rPr lang="de-DE" sz="1200" dirty="0">
                <a:latin typeface="+mj-lt"/>
              </a:rPr>
              <a:t>, F. &amp; Rzejak, D. (2021): Fortbildungen für Lehrpersonen wirksam gestalten. Bertelsmann Stiftung. URL: </a:t>
            </a:r>
            <a:r>
              <a:rPr lang="de-DE" sz="1200" dirty="0">
                <a:latin typeface="+mj-lt"/>
                <a:hlinkClick r:id="rId2"/>
              </a:rPr>
              <a:t>https://doi.org/10.11586/2020080</a:t>
            </a:r>
            <a:r>
              <a:rPr lang="de-DE" sz="1200" dirty="0">
                <a:latin typeface="+mj-lt"/>
              </a:rPr>
              <a:t>.</a:t>
            </a:r>
          </a:p>
          <a:p>
            <a:r>
              <a:rPr lang="de-DE" sz="1200" dirty="0">
                <a:latin typeface="+mj-lt"/>
              </a:rPr>
              <a:t>Lotz, M. &amp; </a:t>
            </a:r>
            <a:r>
              <a:rPr lang="de-DE" sz="1200" dirty="0" err="1">
                <a:latin typeface="+mj-lt"/>
              </a:rPr>
              <a:t>Lipowsky</a:t>
            </a:r>
            <a:r>
              <a:rPr lang="de-DE" sz="1200" dirty="0">
                <a:latin typeface="+mj-lt"/>
              </a:rPr>
              <a:t>, F. (2021): Die Hattie-Studie und ihre Bedeutung für den Unterricht. Ein Blick auf ausgewählte Aspekte der Lehrer-Schüler-Interaktion. In: Mehlhorn, G., Schöppe, K., Schulz, F. (Hrsg.). Begabungen entwickeln und Kreativität fördern. </a:t>
            </a:r>
            <a:r>
              <a:rPr lang="de-DE" sz="1200" dirty="0" err="1">
                <a:latin typeface="+mj-lt"/>
              </a:rPr>
              <a:t>Kopaed</a:t>
            </a:r>
            <a:r>
              <a:rPr lang="de-DE" sz="1200" dirty="0">
                <a:latin typeface="+mj-lt"/>
              </a:rPr>
              <a:t>.</a:t>
            </a:r>
          </a:p>
          <a:p>
            <a:r>
              <a:rPr lang="de-DE" sz="1200" dirty="0">
                <a:latin typeface="+mj-lt"/>
              </a:rPr>
              <a:t>Schmidt-Thieme, B. (2002): Kommunikatives Verhalten von Schülern beim Lösen von Textaufgaben. In: Prediger, S., </a:t>
            </a:r>
            <a:r>
              <a:rPr lang="de-DE" sz="1200" dirty="0" err="1">
                <a:latin typeface="+mj-lt"/>
              </a:rPr>
              <a:t>Lengnink</a:t>
            </a:r>
            <a:r>
              <a:rPr lang="de-DE" sz="1200" dirty="0">
                <a:latin typeface="+mj-lt"/>
              </a:rPr>
              <a:t>, K. &amp; Siebel, F. (Hrsg.). Mathematik und Kommunikation. URL: </a:t>
            </a:r>
            <a:r>
              <a:rPr lang="de-DE" sz="1200" dirty="0">
                <a:latin typeface="+mj-lt"/>
                <a:hlinkClick r:id="rId3"/>
              </a:rPr>
              <a:t>https://wwwold.mathematik.tu-dortmund.de/~prediger/veroeff/02-AllgMa-Sammelband-Mathe-Kommunikation-kl.pdf</a:t>
            </a:r>
            <a:r>
              <a:rPr lang="de-DE" sz="1200" dirty="0">
                <a:latin typeface="+mj-lt"/>
              </a:rPr>
              <a:t>.</a:t>
            </a:r>
          </a:p>
          <a:p>
            <a:r>
              <a:rPr lang="de-DE" sz="1200" dirty="0">
                <a:latin typeface="+mj-lt"/>
              </a:rPr>
              <a:t>Schmoll, Lars (2019): Kompetenzorientiert unterrichten – Kompetenzorientiert ausbilden: Ein Kompetenzraster für die schulische Aus- und Fortbildung. Schneider Verlag.</a:t>
            </a:r>
          </a:p>
          <a:p>
            <a:r>
              <a:rPr lang="de-DE" sz="1200" dirty="0">
                <a:latin typeface="+mj-lt"/>
              </a:rPr>
              <a:t>Sekretariat der Kultusministerkonferenz [KMK] (2004): Standards für die Lehrerbildung – Bildungswissenschaften. Beschluss der Kultusministerkonferenz vom 16.12.2004 i. d. F. vom 16.05.2019. URL: </a:t>
            </a:r>
            <a:r>
              <a:rPr lang="de-DE" sz="1200" dirty="0">
                <a:latin typeface="+mj-lt"/>
                <a:hlinkClick r:id="rId4"/>
              </a:rPr>
              <a:t>https://www.kmk.org/fileadmin/veroeffentlichungen_beschluesse/2004/2004_12_16-Standards-Lehrerbildung-Bildungswissenschaften.pdf</a:t>
            </a:r>
            <a:r>
              <a:rPr lang="de-DE" sz="1200" dirty="0">
                <a:latin typeface="+mj-lt"/>
              </a:rPr>
              <a:t>.</a:t>
            </a:r>
          </a:p>
          <a:p>
            <a:pPr algn="l"/>
            <a:r>
              <a:rPr lang="de-DE" sz="1200" dirty="0">
                <a:latin typeface="+mj-lt"/>
              </a:rPr>
              <a:t>Sekretariat der Kultusministerkonferenz [KMK] (2008): Ländergemeinsame inhaltliche Anforderungen für die Fachwissenschaften und Fachdidaktiken in der Lehrerbildung. Beschluss der Kultusministerkonferenz vom 16.10.2008 i. d. F. vom 16.05.2019. URL: </a:t>
            </a:r>
            <a:r>
              <a:rPr lang="de-DE" sz="1200" dirty="0">
                <a:latin typeface="+mj-lt"/>
                <a:hlinkClick r:id="rId5"/>
              </a:rPr>
              <a:t>https://www.kmk.org/fileadmin/veroeffentlichungen_beschluesse/2008/2008_10_16-Fachprofile-Lehrerbildung.pdf</a:t>
            </a:r>
            <a:r>
              <a:rPr lang="de-DE" sz="1200" dirty="0">
                <a:latin typeface="+mj-lt"/>
              </a:rPr>
              <a:t>.</a:t>
            </a:r>
          </a:p>
          <a:p>
            <a:r>
              <a:rPr lang="de-DE" sz="1200" b="0" i="0" u="none" strike="noStrike" baseline="0" dirty="0">
                <a:latin typeface="+mj-lt"/>
              </a:rPr>
              <a:t>Staatliches Studienseminar für das Lehramt an Gymnasien in Koblenz (o. J.): Impulse setzen. URL: </a:t>
            </a:r>
            <a:r>
              <a:rPr lang="de-DE" sz="1200" b="0" i="0" u="none" strike="noStrike" baseline="0" dirty="0">
                <a:latin typeface="+mj-lt"/>
                <a:hlinkClick r:id="rId6"/>
              </a:rPr>
              <a:t>https://studienseminar.rlp.de/fileadmin/user_upload/studienseminar.rlp.de/gyko/2__Impulse_setzen.pdf</a:t>
            </a:r>
            <a:r>
              <a:rPr lang="de-DE" sz="1200" b="0" i="0" u="none" strike="noStrike" baseline="0" dirty="0">
                <a:latin typeface="+mj-lt"/>
              </a:rPr>
              <a:t>.</a:t>
            </a:r>
          </a:p>
          <a:p>
            <a:pPr algn="l"/>
            <a:endParaRPr lang="de-DE" sz="1200" dirty="0">
              <a:latin typeface="+mj-lt"/>
            </a:endParaRPr>
          </a:p>
          <a:p>
            <a:endParaRPr lang="de-DE" sz="1200" dirty="0">
              <a:latin typeface="+mj-lt"/>
            </a:endParaRPr>
          </a:p>
          <a:p>
            <a:endParaRPr lang="de-DE" sz="1200" dirty="0"/>
          </a:p>
          <a:p>
            <a:endParaRPr lang="de-DE" sz="1200" dirty="0"/>
          </a:p>
          <a:p>
            <a:endParaRPr lang="de-DE" sz="1200" dirty="0"/>
          </a:p>
          <a:p>
            <a:endParaRPr lang="de-DE" sz="1200" dirty="0"/>
          </a:p>
          <a:p>
            <a:endParaRPr lang="de-DE" sz="1200" dirty="0"/>
          </a:p>
          <a:p>
            <a:endParaRPr lang="de-DE" sz="1200" dirty="0">
              <a:latin typeface="+mj-lt"/>
            </a:endParaRPr>
          </a:p>
          <a:p>
            <a:endParaRPr lang="de-DE" sz="1200" dirty="0">
              <a:latin typeface="+mj-lt"/>
            </a:endParaRPr>
          </a:p>
          <a:p>
            <a:endParaRPr lang="de-DE" sz="1200" dirty="0">
              <a:latin typeface="+mj-lt"/>
            </a:endParaRPr>
          </a:p>
          <a:p>
            <a:endParaRPr lang="de-DE" sz="1200" dirty="0">
              <a:latin typeface="+mj-lt"/>
            </a:endParaRPr>
          </a:p>
          <a:p>
            <a:pPr algn="l"/>
            <a:endParaRPr lang="de-DE" sz="1200" dirty="0">
              <a:latin typeface="+mj-lt"/>
            </a:endParaRPr>
          </a:p>
          <a:p>
            <a:pPr algn="l"/>
            <a:endParaRPr lang="de-DE" sz="1200" dirty="0">
              <a:latin typeface="+mj-lt"/>
            </a:endParaRPr>
          </a:p>
          <a:p>
            <a:pPr algn="l"/>
            <a:endParaRPr lang="de-DE" sz="1200" b="0" i="0" u="none" strike="noStrike" baseline="0" dirty="0">
              <a:latin typeface="+mj-lt"/>
            </a:endParaRPr>
          </a:p>
          <a:p>
            <a:pPr algn="l"/>
            <a:endParaRPr lang="de-DE" sz="1200" dirty="0">
              <a:latin typeface="+mj-lt"/>
            </a:endParaRPr>
          </a:p>
          <a:p>
            <a:pPr marL="0" indent="0">
              <a:buNone/>
            </a:pP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641263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1DC51-70F2-214F-B684-349BE829EC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B7A703-DCF4-D5E1-67F3-FC2218098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Literatur</a:t>
            </a:r>
            <a:endParaRPr lang="de-DE" sz="1600" b="0" dirty="0">
              <a:solidFill>
                <a:schemeClr val="tx1"/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C27695E-DD7C-A108-33CD-177FCF0811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auto">
          <a:xfrm>
            <a:off x="257577" y="877456"/>
            <a:ext cx="8628845" cy="417197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DE" sz="1200" dirty="0">
                <a:latin typeface="+mj-lt"/>
              </a:rPr>
              <a:t>Studienseminar für Gymnasien Marburg (o. J.): MATRIX – Grundlagen guten Unterrichts: Beraten, Beurteilen und Bewerten. URL: </a:t>
            </a:r>
            <a:r>
              <a:rPr lang="de-DE" sz="1200" dirty="0">
                <a:latin typeface="+mj-lt"/>
                <a:hlinkClick r:id="rId2"/>
              </a:rPr>
              <a:t>https://sts-gym-marburg.bildung.hessen.de/grundlagenpapiere/broschure_lehrkrafteakademie_in_teraktiv_v1_end_ms_09062017.pdf</a:t>
            </a:r>
            <a:r>
              <a:rPr lang="de-DE" sz="1200" dirty="0">
                <a:latin typeface="+mj-lt"/>
              </a:rPr>
              <a:t>.</a:t>
            </a:r>
            <a:endParaRPr lang="de-DE" sz="1200" dirty="0"/>
          </a:p>
          <a:p>
            <a:r>
              <a:rPr lang="de-DE" sz="1200" dirty="0"/>
              <a:t>Prediger, Susanne &amp; Wittmann, Gerald (2009): „Aus Fehlern lernen – (wie) ist das möglich?“. In: </a:t>
            </a:r>
            <a:r>
              <a:rPr lang="de-DE" sz="1200" i="1" dirty="0"/>
              <a:t>Praxis der Mathematik in der Schule </a:t>
            </a:r>
            <a:r>
              <a:rPr lang="de-DE" sz="1200" dirty="0"/>
              <a:t>27, S. 1-8.</a:t>
            </a:r>
          </a:p>
          <a:p>
            <a:r>
              <a:rPr lang="de-DE" sz="1200" dirty="0"/>
              <a:t>Ruf. U. &amp; Gallin, P. (2018): Austausch unter Ungleichen. 6. Auflage. Kallmeyer.</a:t>
            </a:r>
          </a:p>
          <a:p>
            <a:r>
              <a:rPr lang="de-DE" sz="1200" dirty="0">
                <a:latin typeface="+mj-lt"/>
              </a:rPr>
              <a:t>Watson, A. &amp; Mason, J. (1998): Questions and </a:t>
            </a:r>
            <a:r>
              <a:rPr lang="de-DE" sz="1200" dirty="0" err="1">
                <a:latin typeface="+mj-lt"/>
              </a:rPr>
              <a:t>prompts</a:t>
            </a:r>
            <a:r>
              <a:rPr lang="de-DE" sz="1200" dirty="0">
                <a:latin typeface="+mj-lt"/>
              </a:rPr>
              <a:t> </a:t>
            </a:r>
            <a:r>
              <a:rPr lang="de-DE" sz="1200" dirty="0" err="1">
                <a:latin typeface="+mj-lt"/>
              </a:rPr>
              <a:t>for</a:t>
            </a:r>
            <a:r>
              <a:rPr lang="de-DE" sz="1200" dirty="0">
                <a:latin typeface="+mj-lt"/>
              </a:rPr>
              <a:t> </a:t>
            </a:r>
            <a:r>
              <a:rPr lang="de-DE" sz="1200" dirty="0" err="1">
                <a:latin typeface="+mj-lt"/>
              </a:rPr>
              <a:t>mathematical</a:t>
            </a:r>
            <a:r>
              <a:rPr lang="de-DE" sz="1200" dirty="0">
                <a:latin typeface="+mj-lt"/>
              </a:rPr>
              <a:t> </a:t>
            </a:r>
            <a:r>
              <a:rPr lang="de-DE" sz="1200" dirty="0" err="1">
                <a:latin typeface="+mj-lt"/>
              </a:rPr>
              <a:t>thinking</a:t>
            </a:r>
            <a:r>
              <a:rPr lang="de-DE" sz="1200" dirty="0">
                <a:latin typeface="+mj-lt"/>
              </a:rPr>
              <a:t>. Derby: </a:t>
            </a:r>
            <a:r>
              <a:rPr lang="de-DE" sz="1200" dirty="0" err="1">
                <a:latin typeface="+mj-lt"/>
              </a:rPr>
              <a:t>Association</a:t>
            </a:r>
            <a:r>
              <a:rPr lang="de-DE" sz="1200" dirty="0">
                <a:latin typeface="+mj-lt"/>
              </a:rPr>
              <a:t> </a:t>
            </a:r>
            <a:r>
              <a:rPr lang="de-DE" sz="1200" dirty="0" err="1">
                <a:latin typeface="+mj-lt"/>
              </a:rPr>
              <a:t>of</a:t>
            </a:r>
            <a:r>
              <a:rPr lang="de-DE" sz="1200" dirty="0">
                <a:latin typeface="+mj-lt"/>
              </a:rPr>
              <a:t> Teachers </a:t>
            </a:r>
            <a:r>
              <a:rPr lang="de-DE" sz="1200" dirty="0" err="1">
                <a:latin typeface="+mj-lt"/>
              </a:rPr>
              <a:t>of</a:t>
            </a:r>
            <a:r>
              <a:rPr lang="de-DE" sz="1200" dirty="0">
                <a:latin typeface="+mj-lt"/>
              </a:rPr>
              <a:t> </a:t>
            </a:r>
            <a:r>
              <a:rPr lang="de-DE" sz="1200" dirty="0" err="1">
                <a:latin typeface="+mj-lt"/>
              </a:rPr>
              <a:t>Mathematics</a:t>
            </a:r>
            <a:r>
              <a:rPr lang="de-DE" sz="1200" dirty="0">
                <a:latin typeface="+mj-lt"/>
              </a:rPr>
              <a:t>.</a:t>
            </a:r>
          </a:p>
          <a:p>
            <a:endParaRPr lang="de-DE" sz="1200" dirty="0"/>
          </a:p>
          <a:p>
            <a:endParaRPr lang="de-DE" sz="1200" dirty="0"/>
          </a:p>
          <a:p>
            <a:endParaRPr lang="de-DE" sz="1200" dirty="0"/>
          </a:p>
          <a:p>
            <a:endParaRPr lang="de-DE" sz="1200" dirty="0">
              <a:latin typeface="+mj-lt"/>
            </a:endParaRPr>
          </a:p>
          <a:p>
            <a:endParaRPr lang="de-DE" sz="1200" dirty="0">
              <a:latin typeface="+mj-lt"/>
            </a:endParaRPr>
          </a:p>
          <a:p>
            <a:endParaRPr lang="de-DE" sz="1200" dirty="0">
              <a:latin typeface="+mj-lt"/>
            </a:endParaRPr>
          </a:p>
          <a:p>
            <a:endParaRPr lang="de-DE" sz="1200" dirty="0">
              <a:latin typeface="+mj-lt"/>
            </a:endParaRPr>
          </a:p>
          <a:p>
            <a:pPr algn="l"/>
            <a:endParaRPr lang="de-DE" sz="1200" dirty="0">
              <a:latin typeface="+mj-lt"/>
            </a:endParaRPr>
          </a:p>
          <a:p>
            <a:pPr algn="l"/>
            <a:endParaRPr lang="de-DE" sz="1200" dirty="0">
              <a:latin typeface="+mj-lt"/>
            </a:endParaRPr>
          </a:p>
          <a:p>
            <a:pPr algn="l"/>
            <a:endParaRPr lang="de-DE" sz="1200" b="0" i="0" u="none" strike="noStrike" baseline="0" dirty="0">
              <a:latin typeface="+mj-lt"/>
            </a:endParaRPr>
          </a:p>
          <a:p>
            <a:pPr algn="l"/>
            <a:endParaRPr lang="de-DE" sz="1200" dirty="0">
              <a:latin typeface="+mj-lt"/>
            </a:endParaRPr>
          </a:p>
          <a:p>
            <a:pPr marL="0" indent="0">
              <a:buNone/>
            </a:pP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4091290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Literaturempfehlungen</a:t>
            </a:r>
            <a:endParaRPr lang="de-DE" sz="1600" b="0" dirty="0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 bwMode="auto">
          <a:xfrm>
            <a:off x="257577" y="877457"/>
            <a:ext cx="8628845" cy="396008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sz="1200" dirty="0"/>
              <a:t>Ansteeg, M. (2024): Die Impulsgebung im Mathematikunterricht verbessern – Konzeption eines Seminars für (angehende) Lehrpersonen. In: P. Ebers, B. Barzel, F. Schacht &amp; P. Scherer (Hrsg.). Beiträge zum Mathematikunterricht 2024. 57. Jahrestagung der Gesellschaft für Didaktik der Mathematik. Münster: WTM. S. 545-548. </a:t>
            </a:r>
          </a:p>
          <a:p>
            <a:r>
              <a:rPr lang="de-DE" sz="1200" dirty="0"/>
              <a:t>Ansteeg, M. (2022): Gegenseitig und wertungsfrei: Mit Feedback die Wirkung auf den eigenen Lernprozess beurteilen. In: MNU-Journal 75 (6), S. 446-451.</a:t>
            </a:r>
          </a:p>
          <a:p>
            <a:r>
              <a:rPr lang="de-DE" sz="1200" dirty="0"/>
              <a:t>Ansteeg, M. &amp; Heitzer, J. (2024): Quality </a:t>
            </a:r>
            <a:r>
              <a:rPr lang="de-DE" sz="1200" dirty="0" err="1"/>
              <a:t>criteria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individual </a:t>
            </a:r>
            <a:r>
              <a:rPr lang="de-DE" sz="1200" dirty="0" err="1"/>
              <a:t>prompts</a:t>
            </a:r>
            <a:r>
              <a:rPr lang="de-DE" sz="1200" dirty="0"/>
              <a:t> in </a:t>
            </a:r>
            <a:r>
              <a:rPr lang="de-DE" sz="1200" dirty="0" err="1"/>
              <a:t>mathematics</a:t>
            </a:r>
            <a:r>
              <a:rPr lang="de-DE" sz="1200" dirty="0"/>
              <a:t> </a:t>
            </a:r>
            <a:r>
              <a:rPr lang="de-DE" sz="1200" dirty="0" err="1"/>
              <a:t>education</a:t>
            </a:r>
            <a:r>
              <a:rPr lang="de-DE" sz="1200" dirty="0"/>
              <a:t>. In: </a:t>
            </a:r>
            <a:r>
              <a:rPr lang="de-DE" sz="1200" dirty="0" err="1"/>
              <a:t>Ní</a:t>
            </a:r>
            <a:r>
              <a:rPr lang="de-DE" sz="1200" dirty="0"/>
              <a:t> </a:t>
            </a:r>
            <a:r>
              <a:rPr lang="de-DE" sz="1200" dirty="0" err="1"/>
              <a:t>Ríordaín</a:t>
            </a:r>
            <a:r>
              <a:rPr lang="de-DE" sz="1200" dirty="0"/>
              <a:t>, M. &amp; Erath, K. (Hrsg.). Proceedings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Sixteenth</a:t>
            </a:r>
            <a:r>
              <a:rPr lang="de-DE" sz="1200" dirty="0"/>
              <a:t> ERME Topic Conference on Language and </a:t>
            </a:r>
            <a:r>
              <a:rPr lang="de-DE" sz="1200" dirty="0" err="1"/>
              <a:t>Social</a:t>
            </a:r>
            <a:r>
              <a:rPr lang="de-DE" sz="1200" dirty="0"/>
              <a:t> Interaction in </a:t>
            </a:r>
            <a:r>
              <a:rPr lang="de-DE" sz="1200" dirty="0" err="1"/>
              <a:t>Mathematics</a:t>
            </a:r>
            <a:r>
              <a:rPr lang="de-DE" sz="1200" dirty="0"/>
              <a:t> </a:t>
            </a:r>
            <a:r>
              <a:rPr lang="de-DE" sz="1200" dirty="0" err="1"/>
              <a:t>Classrooms</a:t>
            </a:r>
            <a:r>
              <a:rPr lang="de-DE" sz="1200" dirty="0"/>
              <a:t>. S. 12-19. ERME / HAL Archive. </a:t>
            </a:r>
            <a:r>
              <a:rPr lang="de-DE" sz="1200" dirty="0">
                <a:latin typeface="+mj-lt"/>
              </a:rPr>
              <a:t>URL: </a:t>
            </a:r>
            <a:r>
              <a:rPr lang="de-DE" sz="1200" u="sng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  <a:hlinkClick r:id="rId2"/>
              </a:rPr>
              <a:t>https://hal.science/hal-04833321</a:t>
            </a:r>
            <a:r>
              <a:rPr lang="de-DE" sz="1200" u="sng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.</a:t>
            </a:r>
          </a:p>
          <a:p>
            <a:r>
              <a:rPr lang="de-DE" sz="1200" dirty="0"/>
              <a:t>Ansteeg, M. &amp; Heitzer, J. (2023): Mit Mindmaps zum Dialog. In: Mathematik lehren 238, S. 21-24.</a:t>
            </a:r>
          </a:p>
          <a:p>
            <a:r>
              <a:rPr lang="de-DE" sz="1200" dirty="0"/>
              <a:t>Gallin, P. (2006): Kernideen als Brücke zwischen Erfahrung und Fachwissen. In: </a:t>
            </a:r>
            <a:r>
              <a:rPr lang="de-DE" sz="1200" i="1" dirty="0"/>
              <a:t>Pädagogik 58</a:t>
            </a:r>
            <a:r>
              <a:rPr lang="de-DE" sz="1200" dirty="0"/>
              <a:t>, S. 10-13.</a:t>
            </a:r>
          </a:p>
          <a:p>
            <a:r>
              <a:rPr lang="de-DE" sz="1200" dirty="0"/>
              <a:t>Lutz-Westphal, B. (2014): Das forschende Fragen lernen. Pflasterungen: scheinbar Bekanntes neu durchdringen. In: </a:t>
            </a:r>
            <a:r>
              <a:rPr lang="de-DE" sz="1200" i="1" dirty="0"/>
              <a:t>Mathematik lehren 184</a:t>
            </a:r>
            <a:r>
              <a:rPr lang="de-DE" sz="1200" dirty="0"/>
              <a:t>, S. 16-19.</a:t>
            </a:r>
          </a:p>
          <a:p>
            <a:r>
              <a:rPr lang="de-DE" sz="1200" dirty="0"/>
              <a:t>Ruf, U. &amp; Gallin, P. (2019): </a:t>
            </a:r>
            <a:r>
              <a:rPr lang="de-DE" sz="1200" i="1" dirty="0"/>
              <a:t>Dialogisches Lernen in Sprache und Mathematik</a:t>
            </a:r>
            <a:r>
              <a:rPr lang="de-DE" sz="1200" dirty="0"/>
              <a:t>. Band 2: Spuren legen – Spuren lesen. Seelze-Velber: Kallmeyer. </a:t>
            </a:r>
          </a:p>
          <a:p>
            <a:r>
              <a:rPr lang="de-DE" sz="1200" dirty="0"/>
              <a:t>Ruf. U., Keller, S. &amp; Winter, F. (Hrsg.) (2008): Besser lernen im Dialog. Dialogisches Lernen in der Unterrichtspraxis. Kallmeyer.</a:t>
            </a:r>
          </a:p>
          <a:p>
            <a:r>
              <a:rPr lang="de-DE" sz="1200" dirty="0"/>
              <a:t>Winter, H. (1991): </a:t>
            </a:r>
            <a:r>
              <a:rPr lang="de-DE" sz="1200" i="1" dirty="0"/>
              <a:t>Entdeckendes Lernen im Mathematikunterricht. Einblicke in die Ideengeschichte und ihre Bedeutung für die Pädagogik</a:t>
            </a:r>
            <a:r>
              <a:rPr lang="de-DE" sz="1200" dirty="0"/>
              <a:t>. 2., verbesserte Auflage. Vieweg: Braunschweig.</a:t>
            </a:r>
            <a:endParaRPr lang="de-DE" sz="1300" dirty="0"/>
          </a:p>
          <a:p>
            <a:endParaRPr lang="de-DE" sz="1200" u="sng" dirty="0">
              <a:solidFill>
                <a:srgbClr val="000000"/>
              </a:solidFill>
              <a:effectLst/>
              <a:latin typeface="+mj-lt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endParaRPr lang="de-DE" sz="1200" u="sng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977283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Bildquellen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88000" y="1095700"/>
            <a:ext cx="8569325" cy="3523600"/>
          </a:xfrm>
        </p:spPr>
        <p:txBody>
          <a:bodyPr/>
          <a:lstStyle/>
          <a:p>
            <a:r>
              <a:rPr lang="de-DE" sz="1200" dirty="0"/>
              <a:t>Folie 1:</a:t>
            </a:r>
            <a:r>
              <a:rPr lang="de-DE" sz="1200" i="1" dirty="0"/>
              <a:t> </a:t>
            </a:r>
            <a:r>
              <a:rPr lang="de-DE" sz="1200" dirty="0">
                <a:solidFill>
                  <a:srgbClr val="612158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https://www.pexels.com/de-de/foto/mann-frau-freunde-spielen-7403954/</a:t>
            </a:r>
          </a:p>
          <a:p>
            <a:endParaRPr lang="de-DE" sz="1200" dirty="0">
              <a:solidFill>
                <a:srgbClr val="612158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de-DE" sz="1200" dirty="0"/>
              <a:t>Folie 3: </a:t>
            </a:r>
            <a:r>
              <a:rPr lang="de-DE" sz="1200" dirty="0">
                <a:hlinkClick r:id="rId3"/>
              </a:rPr>
              <a:t>https://pixabay.com/de/vectors/pixelchen-pixel-vorstellung-3704067/</a:t>
            </a:r>
          </a:p>
          <a:p>
            <a:endParaRPr lang="de-DE" sz="1200" dirty="0"/>
          </a:p>
          <a:p>
            <a:r>
              <a:rPr lang="de-DE" sz="1200" dirty="0"/>
              <a:t>Folie 4: </a:t>
            </a:r>
            <a:r>
              <a:rPr lang="de-DE" sz="1200" u="sng" dirty="0">
                <a:hlinkClick r:id="rId4"/>
              </a:rPr>
              <a:t>https://www.pexels.com/de-de/foto/licht-pinsel-haus-gefroren-7544436/</a:t>
            </a:r>
            <a:r>
              <a:rPr lang="de-DE" sz="1200" dirty="0"/>
              <a:t> </a:t>
            </a:r>
          </a:p>
          <a:p>
            <a:endParaRPr lang="de-DE" sz="1200" dirty="0"/>
          </a:p>
          <a:p>
            <a:pPr marL="0" indent="0">
              <a:buNone/>
            </a:pPr>
            <a:endParaRPr lang="de-DE" sz="1000" dirty="0"/>
          </a:p>
          <a:p>
            <a:pPr marL="0" indent="0">
              <a:buNone/>
            </a:pPr>
            <a:endParaRPr lang="de-DE" sz="1000" dirty="0"/>
          </a:p>
          <a:p>
            <a:pPr marL="0" indent="0">
              <a:buNone/>
            </a:pPr>
            <a:endParaRPr lang="de-DE" sz="1400" dirty="0"/>
          </a:p>
          <a:p>
            <a:pPr marL="0" indent="0">
              <a:buNone/>
            </a:pPr>
            <a:endParaRPr lang="de-DE" sz="1670" dirty="0"/>
          </a:p>
          <a:p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000683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1983396" y="971945"/>
            <a:ext cx="8569325" cy="3944789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Begrüßung und Vorstellungsrunde</a:t>
            </a:r>
          </a:p>
          <a:p>
            <a:pPr marL="0" indent="0">
              <a:buNone/>
            </a:pPr>
            <a:endParaRPr lang="de-DE" sz="2800" dirty="0"/>
          </a:p>
          <a:p>
            <a:pPr marL="0" indent="0">
              <a:buNone/>
            </a:pPr>
            <a:r>
              <a:rPr lang="de-DE" dirty="0"/>
              <a:t>Ziele des Workshops</a:t>
            </a:r>
          </a:p>
          <a:p>
            <a:pPr marL="0" indent="0">
              <a:buNone/>
            </a:pPr>
            <a:endParaRPr lang="de-DE" sz="2800" dirty="0"/>
          </a:p>
          <a:p>
            <a:pPr marL="0" indent="0">
              <a:buNone/>
            </a:pPr>
            <a:r>
              <a:rPr lang="de-DE" b="1" dirty="0"/>
              <a:t>Teil I: </a:t>
            </a:r>
            <a:r>
              <a:rPr lang="de-DE" dirty="0"/>
              <a:t>Impulskatalog</a:t>
            </a:r>
          </a:p>
          <a:p>
            <a:pPr marL="0" indent="0">
              <a:buNone/>
            </a:pPr>
            <a:endParaRPr lang="de-DE" sz="2800" dirty="0"/>
          </a:p>
          <a:p>
            <a:pPr marL="0" indent="0">
              <a:buNone/>
            </a:pPr>
            <a:r>
              <a:rPr lang="de-DE" i="1" dirty="0"/>
              <a:t>Kurze Pause</a:t>
            </a:r>
          </a:p>
          <a:p>
            <a:pPr marL="0" indent="0">
              <a:buNone/>
            </a:pPr>
            <a:endParaRPr lang="de-DE" sz="2800" dirty="0"/>
          </a:p>
          <a:p>
            <a:pPr marL="0" indent="0">
              <a:buNone/>
            </a:pPr>
            <a:r>
              <a:rPr lang="de-DE" b="1" dirty="0"/>
              <a:t>Teil II: </a:t>
            </a:r>
            <a:r>
              <a:rPr lang="de-DE" dirty="0"/>
              <a:t>Rollenspiel</a:t>
            </a:r>
          </a:p>
          <a:p>
            <a:pPr marL="0" indent="0">
              <a:buNone/>
            </a:pPr>
            <a:endParaRPr lang="de-DE" sz="2800" dirty="0"/>
          </a:p>
          <a:p>
            <a:pPr marL="0" indent="0">
              <a:buNone/>
            </a:pPr>
            <a:r>
              <a:rPr lang="de-DE" dirty="0"/>
              <a:t>Abschlussrunde und Evaluation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 descr="Chat mit einfarbiger Füllu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7599" y="4268734"/>
            <a:ext cx="648000" cy="648000"/>
          </a:xfrm>
          <a:prstGeom prst="rect">
            <a:avLst/>
          </a:prstGeom>
        </p:spPr>
      </p:pic>
      <p:pic>
        <p:nvPicPr>
          <p:cNvPr id="6" name="Grafik 5" descr="Winkegeste mit einfarbiger Füllu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7599" y="796575"/>
            <a:ext cx="648000" cy="648000"/>
          </a:xfrm>
          <a:prstGeom prst="rect">
            <a:avLst/>
          </a:prstGeom>
        </p:spPr>
      </p:pic>
      <p:pic>
        <p:nvPicPr>
          <p:cNvPr id="8" name="Grafik 7" descr="Post-it-Notizen 3 mit einfarbiger Füllu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17599" y="2161182"/>
            <a:ext cx="648000" cy="648000"/>
          </a:xfrm>
          <a:prstGeom prst="rect">
            <a:avLst/>
          </a:prstGeom>
        </p:spPr>
      </p:pic>
      <p:pic>
        <p:nvPicPr>
          <p:cNvPr id="10" name="Grafik 9" descr="Lichter an mit einfarbiger Füllu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17599" y="1472867"/>
            <a:ext cx="648000" cy="648000"/>
          </a:xfrm>
          <a:prstGeom prst="rect">
            <a:avLst/>
          </a:prstGeom>
        </p:spPr>
      </p:pic>
      <p:pic>
        <p:nvPicPr>
          <p:cNvPr id="11" name="Grafik 10" descr="Tee mit einfarbiger Füllu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17599" y="2809182"/>
            <a:ext cx="648000" cy="648000"/>
          </a:xfrm>
          <a:prstGeom prst="rect">
            <a:avLst/>
          </a:prstGeom>
        </p:spPr>
      </p:pic>
      <p:pic>
        <p:nvPicPr>
          <p:cNvPr id="7" name="Grafik 6" descr="Fahrrad mit Personen mit einfarbiger Füllung">
            <a:extLst>
              <a:ext uri="{FF2B5EF4-FFF2-40B4-BE49-F238E27FC236}">
                <a16:creationId xmlns:a16="http://schemas.microsoft.com/office/drawing/2014/main" id="{A3B04F38-5160-8357-D61A-34495419A43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17599" y="3528798"/>
            <a:ext cx="648000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62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Vorstellungsrunde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51" y="1331810"/>
            <a:ext cx="3219627" cy="3326169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572000" y="2017370"/>
            <a:ext cx="402498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de-DE" dirty="0"/>
              <a:t>Name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de-DE" dirty="0"/>
              <a:t>Im Praxissemester habe ich gelernt, dass / wie / warum / womit …</a:t>
            </a:r>
          </a:p>
        </p:txBody>
      </p:sp>
    </p:spTree>
    <p:extLst>
      <p:ext uri="{BB962C8B-B14F-4D97-AF65-F5344CB8AC3E}">
        <p14:creationId xmlns:p14="http://schemas.microsoft.com/office/powerpoint/2010/main" val="1466483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Ziele des Workshops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572000" y="1501556"/>
            <a:ext cx="3872071" cy="2661708"/>
          </a:xfrm>
        </p:spPr>
        <p:txBody>
          <a:bodyPr/>
          <a:lstStyle/>
          <a:p>
            <a:r>
              <a:rPr lang="de-DE" dirty="0"/>
              <a:t>Unterschiedliche Ansätze für Impulse kennenlernen</a:t>
            </a:r>
          </a:p>
          <a:p>
            <a:endParaRPr lang="de-DE" dirty="0"/>
          </a:p>
          <a:p>
            <a:r>
              <a:rPr lang="de-DE" dirty="0"/>
              <a:t>Ein Handlungsrepertoire aufbauen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Einen bewussteren Umgang bei der Impulsgebung erarbeiten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435" y="942278"/>
            <a:ext cx="2520176" cy="3780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247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Learning-App zum Einstieg in den Impulskatalog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Einzelerkundung (ca. 5-10 Min.)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88000" y="2582421"/>
            <a:ext cx="5449302" cy="1854667"/>
          </a:xfrm>
        </p:spPr>
        <p:txBody>
          <a:bodyPr/>
          <a:lstStyle/>
          <a:p>
            <a:r>
              <a:rPr lang="de-DE" dirty="0"/>
              <a:t>Ordnen Sie den verschiedenen Impulsarten passende Beispiele zu: </a:t>
            </a:r>
            <a:r>
              <a:rPr lang="de-DE" u="sng" dirty="0">
                <a:hlinkClick r:id="rId2"/>
              </a:rPr>
              <a:t>https://kurzelinks.de/07ko</a:t>
            </a:r>
            <a:endParaRPr lang="de-DE" u="sng" dirty="0"/>
          </a:p>
          <a:p>
            <a:endParaRPr lang="de-DE" u="sng" dirty="0"/>
          </a:p>
          <a:p>
            <a:r>
              <a:rPr lang="de-DE" dirty="0"/>
              <a:t>Verschaffen Sie sich einen Überblick über den Impulskatalog mit den verschiedenen Impulsansätzen und zugehörigen Beispielen.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8843" y="873266"/>
            <a:ext cx="1519858" cy="152421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2250" y="1281093"/>
            <a:ext cx="2428730" cy="282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23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Größen umwandeln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Kleingruppen (ca. 15 Min.)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88000" y="2487535"/>
            <a:ext cx="8035118" cy="2661708"/>
          </a:xfrm>
        </p:spPr>
        <p:txBody>
          <a:bodyPr/>
          <a:lstStyle/>
          <a:p>
            <a:endParaRPr lang="de-DE" dirty="0"/>
          </a:p>
          <a:p>
            <a:pPr>
              <a:spcAft>
                <a:spcPts val="0"/>
              </a:spcAft>
            </a:pPr>
            <a:r>
              <a:rPr lang="de-DE" sz="1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Formulieren Sie Impulse an den Schüler und notieren Sie sie wörtlich. Wählen Sie als Titel den Ansatz des Impulses. </a:t>
            </a:r>
          </a:p>
          <a:p>
            <a:pPr marL="179910" lvl="1" indent="0">
              <a:spcAft>
                <a:spcPts val="1200"/>
              </a:spcAft>
              <a:buNone/>
            </a:pPr>
            <a:br>
              <a:rPr lang="de-DE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Beispiel: „</a:t>
            </a:r>
            <a:r>
              <a:rPr lang="de-DE" sz="16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Eine Feststellung machen</a:t>
            </a:r>
            <a:r>
              <a:rPr lang="de-DE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Der Umrechnungsfaktor, den du verwendet hast, ist richtig.“</a:t>
            </a:r>
            <a:endParaRPr lang="de-DE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de-DE" dirty="0">
                <a:solidFill>
                  <a:schemeClr val="bg1">
                    <a:lumMod val="50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(Sehen Sie sich die Impulse der anderen Gruppen an und kommentieren Sie sie bei Bedarf. Kennzeichnen Sie Ihren Kommentar, indem Sie ihn unter den Impuls setzen und „Kommentar:“ davor schreiben.)</a:t>
            </a:r>
            <a:endParaRPr lang="de-DE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5" name="Grafik 4" descr="Ein Bild, das Text, Schrift, Handschrift, Kalligrafie enthält.&#10;&#10;Automatisch generierte Beschreibung">
            <a:extLst>
              <a:ext uri="{FF2B5EF4-FFF2-40B4-BE49-F238E27FC236}">
                <a16:creationId xmlns:a16="http://schemas.microsoft.com/office/drawing/2014/main" id="{8F0A62B7-2C38-59DB-2FF6-2A024FD6D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665" y="1509000"/>
            <a:ext cx="4598670" cy="97853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8509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A69FC6-4B22-207F-F961-C5C43A0C0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Vorbereitung Rollenspiel</a:t>
            </a:r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2DC87E8B-D33B-B977-26D7-7E7ABE89AE88}"/>
              </a:ext>
            </a:extLst>
          </p:cNvPr>
          <p:cNvGraphicFramePr>
            <a:graphicFrameLocks noGrp="1"/>
          </p:cNvGraphicFramePr>
          <p:nvPr/>
        </p:nvGraphicFramePr>
        <p:xfrm>
          <a:off x="701556" y="1881898"/>
          <a:ext cx="7740887" cy="153583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04904">
                  <a:extLst>
                    <a:ext uri="{9D8B030D-6E8A-4147-A177-3AD203B41FA5}">
                      <a16:colId xmlns:a16="http://schemas.microsoft.com/office/drawing/2014/main" val="1789568195"/>
                    </a:ext>
                  </a:extLst>
                </a:gridCol>
                <a:gridCol w="5135983">
                  <a:extLst>
                    <a:ext uri="{9D8B030D-6E8A-4147-A177-3AD203B41FA5}">
                      <a16:colId xmlns:a16="http://schemas.microsoft.com/office/drawing/2014/main" val="3177953329"/>
                    </a:ext>
                  </a:extLst>
                </a:gridCol>
              </a:tblGrid>
              <a:tr h="413751">
                <a:tc>
                  <a:txBody>
                    <a:bodyPr/>
                    <a:lstStyle/>
                    <a:p>
                      <a:r>
                        <a:rPr lang="de-DE" dirty="0"/>
                        <a:t>Rolle</a:t>
                      </a:r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Aufgabe</a:t>
                      </a:r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0161070"/>
                  </a:ext>
                </a:extLst>
              </a:tr>
              <a:tr h="5610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Lehrperson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Formuliert spontan Impulse an S. Ziel: S den Fehler erkennen lassen und zur Produktion führen. 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76943886"/>
                  </a:ext>
                </a:extLst>
              </a:tr>
              <a:tr h="5610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SchülerIn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Hat eine fehlerhafte Aufgabenbearbeitung vor sich liegen. Reagiert auf die Impulse der Lehrperson.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893869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8612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7618B2-4F73-4D37-3EA3-3327F4322B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DEC254-6165-3D2B-0C55-51A039599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 Rollenspiel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FA6483A-C24F-8A08-8DD3-47182484AC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8000" y="1393885"/>
            <a:ext cx="8569325" cy="3531682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de-DE" i="1" dirty="0"/>
              <a:t>Kurze Vorbereitung			</a:t>
            </a:r>
            <a:r>
              <a:rPr lang="de-DE" dirty="0"/>
              <a:t>Die beiden AkteurInnen des Rollenspiels machen sich mit 															der Situation vertraut. </a:t>
            </a:r>
          </a:p>
          <a:p>
            <a:pPr marL="0" indent="0">
              <a:spcAft>
                <a:spcPts val="600"/>
              </a:spcAft>
              <a:buNone/>
            </a:pPr>
            <a:endParaRPr lang="de-DE" i="1" dirty="0"/>
          </a:p>
          <a:p>
            <a:pPr marL="0" indent="0">
              <a:spcAft>
                <a:spcPts val="600"/>
              </a:spcAft>
              <a:buNone/>
            </a:pPr>
            <a:r>
              <a:rPr lang="de-DE" i="1" dirty="0"/>
              <a:t>Rollenspiel</a:t>
            </a:r>
          </a:p>
          <a:p>
            <a:pPr marL="0" indent="0" algn="ctr">
              <a:spcAft>
                <a:spcPts val="600"/>
              </a:spcAft>
              <a:buNone/>
            </a:pPr>
            <a:endParaRPr lang="de-DE" i="1" dirty="0"/>
          </a:p>
          <a:p>
            <a:pPr marL="0" indent="0" algn="ctr">
              <a:spcAft>
                <a:spcPts val="600"/>
              </a:spcAft>
              <a:buNone/>
            </a:pPr>
            <a:endParaRPr lang="de-DE" sz="600" i="1" dirty="0"/>
          </a:p>
          <a:p>
            <a:pPr marL="0" indent="0">
              <a:spcAft>
                <a:spcPts val="600"/>
              </a:spcAft>
              <a:buNone/>
            </a:pPr>
            <a:endParaRPr lang="de-DE" sz="200" i="1" dirty="0"/>
          </a:p>
          <a:p>
            <a:pPr marL="0" indent="0">
              <a:spcAft>
                <a:spcPts val="600"/>
              </a:spcAft>
              <a:buNone/>
            </a:pPr>
            <a:endParaRPr lang="de-DE" sz="200" i="1" dirty="0"/>
          </a:p>
          <a:p>
            <a:pPr marL="0" indent="0">
              <a:spcAft>
                <a:spcPts val="600"/>
              </a:spcAft>
              <a:buNone/>
            </a:pPr>
            <a:endParaRPr lang="de-DE" sz="200" i="1" dirty="0"/>
          </a:p>
          <a:p>
            <a:pPr marL="0" indent="0">
              <a:spcAft>
                <a:spcPts val="600"/>
              </a:spcAft>
              <a:buNone/>
            </a:pPr>
            <a:endParaRPr lang="de-DE" sz="200" i="1" dirty="0"/>
          </a:p>
          <a:p>
            <a:pPr marL="0" indent="0">
              <a:spcAft>
                <a:spcPts val="600"/>
              </a:spcAft>
              <a:buNone/>
            </a:pPr>
            <a:r>
              <a:rPr lang="de-DE" i="1" dirty="0"/>
              <a:t>Nachbereitung 					</a:t>
            </a:r>
            <a:r>
              <a:rPr lang="de-DE" dirty="0"/>
              <a:t>Die beiden AkteurInnen tauschen sich darüber aus, wie sie 														sich in ihren Rollen gefühlt haben. Sie überlegen gemeinsam, 													was die Lehrperson anders hätte machen können.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41A64BD-BBD6-A016-2E51-4554690C568B}"/>
              </a:ext>
            </a:extLst>
          </p:cNvPr>
          <p:cNvSpPr txBox="1"/>
          <p:nvPr/>
        </p:nvSpPr>
        <p:spPr>
          <a:xfrm>
            <a:off x="726852" y="1687574"/>
            <a:ext cx="111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ca. 2-3 Min.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9E018FE-C3D6-2FDD-E0FD-D698772A9078}"/>
              </a:ext>
            </a:extLst>
          </p:cNvPr>
          <p:cNvSpPr txBox="1"/>
          <p:nvPr/>
        </p:nvSpPr>
        <p:spPr>
          <a:xfrm>
            <a:off x="726852" y="2698558"/>
            <a:ext cx="111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ca. 2-3 Min.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C320E30-8FE4-3955-4984-57142086D17F}"/>
              </a:ext>
            </a:extLst>
          </p:cNvPr>
          <p:cNvSpPr txBox="1"/>
          <p:nvPr/>
        </p:nvSpPr>
        <p:spPr>
          <a:xfrm>
            <a:off x="726852" y="3929756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ca. 5 Min.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EC0BDEE-7965-8866-3EBA-00DE8B97F40D}"/>
              </a:ext>
            </a:extLst>
          </p:cNvPr>
          <p:cNvSpPr txBox="1"/>
          <p:nvPr/>
        </p:nvSpPr>
        <p:spPr>
          <a:xfrm>
            <a:off x="2934371" y="3119785"/>
            <a:ext cx="3275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- Entlassung aus den Rollen - </a:t>
            </a:r>
          </a:p>
          <a:p>
            <a:endParaRPr lang="de-DE" dirty="0"/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CD080194-9D69-7835-4655-D9094630A27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8003" y="960000"/>
            <a:ext cx="8569325" cy="210000"/>
          </a:xfrm>
        </p:spPr>
        <p:txBody>
          <a:bodyPr/>
          <a:lstStyle/>
          <a:p>
            <a:r>
              <a:rPr lang="de-DE" dirty="0"/>
              <a:t>2 Durchläufe, pro Durchlauf: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6B68C02-CC32-8BD2-9F6D-0871DC06632D}"/>
              </a:ext>
            </a:extLst>
          </p:cNvPr>
          <p:cNvSpPr txBox="1"/>
          <p:nvPr/>
        </p:nvSpPr>
        <p:spPr>
          <a:xfrm>
            <a:off x="3308351" y="4594584"/>
            <a:ext cx="2527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- Wechsel der Rollen - </a:t>
            </a:r>
          </a:p>
        </p:txBody>
      </p:sp>
    </p:spTree>
    <p:extLst>
      <p:ext uri="{BB962C8B-B14F-4D97-AF65-F5344CB8AC3E}">
        <p14:creationId xmlns:p14="http://schemas.microsoft.com/office/powerpoint/2010/main" val="1830058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88762C-4774-0816-14D3-67BDDC6F3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EE6740-6E10-DA35-9DF9-31A26014F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Rollenspiel 1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A4686BA-74B1-898D-4015-92D1B00FCA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8000" y="1393885"/>
            <a:ext cx="8569325" cy="3531682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de-DE" i="1" dirty="0"/>
              <a:t>Kurze Vorbereitung			</a:t>
            </a:r>
            <a:r>
              <a:rPr lang="de-DE" dirty="0"/>
              <a:t>Die beiden AkteurInnen des Rollenspiels machen sich mit 															der Situation vertraut. </a:t>
            </a:r>
          </a:p>
          <a:p>
            <a:pPr marL="0" indent="0">
              <a:spcAft>
                <a:spcPts val="600"/>
              </a:spcAft>
              <a:buNone/>
            </a:pPr>
            <a:endParaRPr lang="de-DE" i="1" dirty="0"/>
          </a:p>
          <a:p>
            <a:pPr marL="0" indent="0">
              <a:spcAft>
                <a:spcPts val="600"/>
              </a:spcAft>
              <a:buNone/>
            </a:pPr>
            <a:r>
              <a:rPr lang="de-DE" i="1" dirty="0"/>
              <a:t>Rollenspiel</a:t>
            </a:r>
          </a:p>
          <a:p>
            <a:pPr marL="0" indent="0" algn="ctr">
              <a:spcAft>
                <a:spcPts val="600"/>
              </a:spcAft>
              <a:buNone/>
            </a:pPr>
            <a:endParaRPr lang="de-DE" i="1" dirty="0"/>
          </a:p>
          <a:p>
            <a:pPr marL="0" indent="0" algn="ctr">
              <a:spcAft>
                <a:spcPts val="600"/>
              </a:spcAft>
              <a:buNone/>
            </a:pPr>
            <a:endParaRPr lang="de-DE" sz="600" i="1" dirty="0"/>
          </a:p>
          <a:p>
            <a:pPr marL="0" indent="0">
              <a:spcAft>
                <a:spcPts val="600"/>
              </a:spcAft>
              <a:buNone/>
            </a:pPr>
            <a:endParaRPr lang="de-DE" sz="200" i="1" dirty="0"/>
          </a:p>
          <a:p>
            <a:pPr marL="0" indent="0">
              <a:spcAft>
                <a:spcPts val="600"/>
              </a:spcAft>
              <a:buNone/>
            </a:pPr>
            <a:endParaRPr lang="de-DE" sz="200" i="1" dirty="0"/>
          </a:p>
          <a:p>
            <a:pPr marL="0" indent="0">
              <a:spcAft>
                <a:spcPts val="600"/>
              </a:spcAft>
              <a:buNone/>
            </a:pPr>
            <a:endParaRPr lang="de-DE" sz="200" i="1" dirty="0"/>
          </a:p>
          <a:p>
            <a:pPr marL="0" indent="0">
              <a:spcAft>
                <a:spcPts val="600"/>
              </a:spcAft>
              <a:buNone/>
            </a:pPr>
            <a:endParaRPr lang="de-DE" sz="200" i="1" dirty="0"/>
          </a:p>
          <a:p>
            <a:pPr marL="0" indent="0">
              <a:spcAft>
                <a:spcPts val="600"/>
              </a:spcAft>
              <a:buNone/>
            </a:pPr>
            <a:r>
              <a:rPr lang="de-DE" i="1" dirty="0"/>
              <a:t>Nachbereitung 					</a:t>
            </a:r>
            <a:r>
              <a:rPr lang="de-DE" dirty="0"/>
              <a:t>Die beiden AkteurInnen tauschen sich darüber aus, wie sie 														sich in ihren Rollen gefühlt haben. Sie überlegen gemeinsam, 													was die Lehrperson anders hätte machen können.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EEF4A43-627D-42A8-5963-65C2A9791D4F}"/>
              </a:ext>
            </a:extLst>
          </p:cNvPr>
          <p:cNvSpPr txBox="1"/>
          <p:nvPr/>
        </p:nvSpPr>
        <p:spPr>
          <a:xfrm>
            <a:off x="726852" y="1687574"/>
            <a:ext cx="111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ca. 2-3 Min.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EE56979-B8E3-3B62-3856-52E568FB3DBF}"/>
              </a:ext>
            </a:extLst>
          </p:cNvPr>
          <p:cNvSpPr txBox="1"/>
          <p:nvPr/>
        </p:nvSpPr>
        <p:spPr>
          <a:xfrm>
            <a:off x="726852" y="2698558"/>
            <a:ext cx="111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ca. 2-3 Min.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00A0AFD-582B-75CD-03D0-95A03F2ACE79}"/>
              </a:ext>
            </a:extLst>
          </p:cNvPr>
          <p:cNvSpPr txBox="1"/>
          <p:nvPr/>
        </p:nvSpPr>
        <p:spPr>
          <a:xfrm>
            <a:off x="726852" y="3929756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ca. 5 Min.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10075596-21CA-D148-E303-3283701163F8}"/>
              </a:ext>
            </a:extLst>
          </p:cNvPr>
          <p:cNvSpPr/>
          <p:nvPr/>
        </p:nvSpPr>
        <p:spPr>
          <a:xfrm>
            <a:off x="176645" y="1269523"/>
            <a:ext cx="8790709" cy="785885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7FB3DBE-349E-2C4B-F2FF-021E18367794}"/>
              </a:ext>
            </a:extLst>
          </p:cNvPr>
          <p:cNvSpPr/>
          <p:nvPr/>
        </p:nvSpPr>
        <p:spPr>
          <a:xfrm>
            <a:off x="176645" y="2253123"/>
            <a:ext cx="8790709" cy="80686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790E4D6-9FC5-9482-9DC2-3A459A7D1518}"/>
              </a:ext>
            </a:extLst>
          </p:cNvPr>
          <p:cNvSpPr/>
          <p:nvPr/>
        </p:nvSpPr>
        <p:spPr>
          <a:xfrm>
            <a:off x="176645" y="3557817"/>
            <a:ext cx="8790709" cy="105165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9F63F4B-B846-94A4-EB73-21827F753A34}"/>
              </a:ext>
            </a:extLst>
          </p:cNvPr>
          <p:cNvSpPr txBox="1"/>
          <p:nvPr/>
        </p:nvSpPr>
        <p:spPr>
          <a:xfrm>
            <a:off x="2934371" y="3119785"/>
            <a:ext cx="3275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- Entlassung aus den Rollen -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67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theme/theme1.xml><?xml version="1.0" encoding="utf-8"?>
<a:theme xmlns:a="http://schemas.openxmlformats.org/drawingml/2006/main" name="140715_Powerpointvorlage_institute">
  <a:themeElements>
    <a:clrScheme name="RWTH Farben">
      <a:dk1>
        <a:sysClr val="windowText" lastClr="000000"/>
      </a:dk1>
      <a:lt1>
        <a:sysClr val="window" lastClr="FFFFFF"/>
      </a:lt1>
      <a:dk2>
        <a:srgbClr val="00549F"/>
      </a:dk2>
      <a:lt2>
        <a:srgbClr val="8EBAE5"/>
      </a:lt2>
      <a:accent1>
        <a:srgbClr val="006165"/>
      </a:accent1>
      <a:accent2>
        <a:srgbClr val="0098A1"/>
      </a:accent2>
      <a:accent3>
        <a:srgbClr val="57AB27"/>
      </a:accent3>
      <a:accent4>
        <a:srgbClr val="BDCD00"/>
      </a:accent4>
      <a:accent5>
        <a:srgbClr val="F6A800"/>
      </a:accent5>
      <a:accent6>
        <a:srgbClr val="CC071E"/>
      </a:accent6>
      <a:hlink>
        <a:srgbClr val="612158"/>
      </a:hlink>
      <a:folHlink>
        <a:srgbClr val="7A6FAC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_Master_RWTH_Institute_addin.potm" id="{0837BC49-7264-48C2-AAF5-DCA3DFDD7462}" vid="{6CDB8236-988B-4A45-A262-D5656478FE24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140715_Powerpointvorlage_institute">
  <a:themeElements>
    <a:clrScheme name="RWTH 1">
      <a:dk1>
        <a:sysClr val="windowText" lastClr="000000"/>
      </a:dk1>
      <a:lt1>
        <a:sysClr val="window" lastClr="FFFFFF"/>
      </a:lt1>
      <a:dk2>
        <a:srgbClr val="00549F"/>
      </a:dk2>
      <a:lt2>
        <a:srgbClr val="F8F8F8"/>
      </a:lt2>
      <a:accent1>
        <a:srgbClr val="00549F"/>
      </a:accent1>
      <a:accent2>
        <a:srgbClr val="CC071E"/>
      </a:accent2>
      <a:accent3>
        <a:srgbClr val="57AB27"/>
      </a:accent3>
      <a:accent4>
        <a:srgbClr val="A11035"/>
      </a:accent4>
      <a:accent5>
        <a:srgbClr val="F6A800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_Master_RWTH_Institute_addin.potm" id="{0837BC49-7264-48C2-AAF5-DCA3DFDD7462}" vid="{6CDB8236-988B-4A45-A262-D5656478FE24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Präsentation_Master_RWTH_Institute_ohne_addin (1)</Template>
  <TotalTime>0</TotalTime>
  <Words>1912</Words>
  <Application>Microsoft Office PowerPoint</Application>
  <PresentationFormat>Bildschirmpräsentation (16:10)</PresentationFormat>
  <Paragraphs>181</Paragraphs>
  <Slides>18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18</vt:i4>
      </vt:variant>
    </vt:vector>
  </HeadingPairs>
  <TitlesOfParts>
    <vt:vector size="25" baseType="lpstr">
      <vt:lpstr>Arial</vt:lpstr>
      <vt:lpstr>Calibri</vt:lpstr>
      <vt:lpstr>Symbol</vt:lpstr>
      <vt:lpstr>Wingdings</vt:lpstr>
      <vt:lpstr>140715_Powerpointvorlage_institute</vt:lpstr>
      <vt:lpstr>Benutzerdefiniertes Design</vt:lpstr>
      <vt:lpstr>1_140715_Powerpointvorlage_institute</vt:lpstr>
      <vt:lpstr>Impulse setzen lernen Workshop zum bewussteren Einsatz von Impulsen im Mathematikunterricht</vt:lpstr>
      <vt:lpstr>Ablauf</vt:lpstr>
      <vt:lpstr>Vorstellungsrunde</vt:lpstr>
      <vt:lpstr>Ziele des Workshops</vt:lpstr>
      <vt:lpstr>Learning-App zum Einstieg in den Impulskatalog</vt:lpstr>
      <vt:lpstr>Größen umwandeln</vt:lpstr>
      <vt:lpstr>Vorbereitung Rollenspiel</vt:lpstr>
      <vt:lpstr>Ablauf Rollenspiel</vt:lpstr>
      <vt:lpstr>Rollenspiel 1</vt:lpstr>
      <vt:lpstr>Rollenspiel 2</vt:lpstr>
      <vt:lpstr>Nachbesprechung zu den Rollenspielen</vt:lpstr>
      <vt:lpstr>Reflexion</vt:lpstr>
      <vt:lpstr>PowerPoint-Präsentation</vt:lpstr>
      <vt:lpstr>Literatur</vt:lpstr>
      <vt:lpstr>Literatur</vt:lpstr>
      <vt:lpstr>Literatur</vt:lpstr>
      <vt:lpstr>Weitere Literaturempfehlungen</vt:lpstr>
      <vt:lpstr>Bildquellen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Doenni</dc:creator>
  <cp:lastModifiedBy>Melanie Ansteeg</cp:lastModifiedBy>
  <cp:revision>218</cp:revision>
  <dcterms:created xsi:type="dcterms:W3CDTF">2016-09-15T09:03:13Z</dcterms:created>
  <dcterms:modified xsi:type="dcterms:W3CDTF">2025-09-22T15:09:40Z</dcterms:modified>
</cp:coreProperties>
</file>